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7" r:id="rId3"/>
    <p:sldId id="259" r:id="rId5"/>
    <p:sldId id="268" r:id="rId6"/>
    <p:sldId id="272" r:id="rId7"/>
    <p:sldId id="273" r:id="rId8"/>
    <p:sldId id="274" r:id="rId9"/>
    <p:sldId id="301" r:id="rId10"/>
    <p:sldId id="287" r:id="rId11"/>
    <p:sldId id="269" r:id="rId12"/>
    <p:sldId id="284" r:id="rId13"/>
    <p:sldId id="285" r:id="rId14"/>
    <p:sldId id="286" r:id="rId15"/>
    <p:sldId id="279" r:id="rId16"/>
    <p:sldId id="278" r:id="rId17"/>
    <p:sldId id="270" r:id="rId18"/>
    <p:sldId id="275" r:id="rId19"/>
    <p:sldId id="280" r:id="rId20"/>
    <p:sldId id="277" r:id="rId21"/>
    <p:sldId id="283" r:id="rId22"/>
    <p:sldId id="288" r:id="rId23"/>
    <p:sldId id="258" r:id="rId24"/>
  </p:sldIdLst>
  <p:sldSz cx="12192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53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22"/>
  </p:normalViewPr>
  <p:slideViewPr>
    <p:cSldViewPr snapToGrid="0" snapToObjects="1" showGuides="1">
      <p:cViewPr varScale="1">
        <p:scale>
          <a:sx n="68" d="100"/>
          <a:sy n="68" d="100"/>
        </p:scale>
        <p:origin x="59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5EA9C-39F5-B846-A75D-B03F22463956}"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454503-7CC8-8941-9FF1-A9082617F1E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454503-7CC8-8941-9FF1-A9082617F1E3}"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38BCD-BAF0-4F2F-8ED1-BF002154F0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hasCustomPrompt="1"/>
          </p:nvPr>
        </p:nvSpPr>
        <p:spPr>
          <a:xfrm>
            <a:off x="0" y="0"/>
            <a:ext cx="4272030" cy="6858000"/>
          </a:xfrm>
          <a:prstGeom prst="rect">
            <a:avLst/>
          </a:prstGeom>
          <a:effectLst/>
        </p:spPr>
        <p:txBody>
          <a:bodyPr>
            <a:normAutofit/>
          </a:bodyPr>
          <a:lstStyle>
            <a:lvl1pPr marL="0" indent="0">
              <a:buNone/>
              <a:defRPr sz="1300">
                <a:ln>
                  <a:noFill/>
                </a:ln>
                <a:solidFill>
                  <a:schemeClr val="bg1">
                    <a:lumMod val="85000"/>
                  </a:schemeClr>
                </a:solidFill>
              </a:defRPr>
            </a:lvl1pPr>
          </a:lstStyle>
          <a:p>
            <a:r>
              <a:rPr lang="en-US"/>
              <a:t>Drag picture to placeholder or click icon to add</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ormAutofit/>
          </a:bodyPr>
          <a:lstStyle>
            <a:lvl1pPr>
              <a:defRPr sz="1400"/>
            </a:lvl1p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effectLst/>
        </p:spPr>
        <p:txBody>
          <a:bodyPr>
            <a:normAutofit/>
          </a:bodyPr>
          <a:lstStyle>
            <a:lvl1pPr marL="0" indent="0">
              <a:buNone/>
              <a:defRPr sz="21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969F21D-12A3-824C-80FA-D34F01E9177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85CFEDB-804C-9249-87AB-F8162CDD6F1B}"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69F21D-12A3-824C-80FA-D34F01E9177B}"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CFEDB-804C-9249-87AB-F8162CDD6F1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16.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2.jpe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5400000" flipV="1">
            <a:off x="1602826" y="0"/>
            <a:ext cx="3508588" cy="350858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uanti SC" charset="-122"/>
              <a:ea typeface="Yuanti SC" charset="-122"/>
              <a:cs typeface="Yuanti SC" charset="-122"/>
            </a:endParaRPr>
          </a:p>
        </p:txBody>
      </p:sp>
      <p:sp>
        <p:nvSpPr>
          <p:cNvPr id="10" name="任意多边形 9"/>
          <p:cNvSpPr/>
          <p:nvPr/>
        </p:nvSpPr>
        <p:spPr>
          <a:xfrm rot="16200000">
            <a:off x="8183431" y="2846595"/>
            <a:ext cx="3974380" cy="404275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uanti SC" charset="-122"/>
              <a:ea typeface="Yuanti SC" charset="-122"/>
              <a:cs typeface="Yuanti SC" charset="-122"/>
            </a:endParaRPr>
          </a:p>
        </p:txBody>
      </p:sp>
      <p:sp>
        <p:nvSpPr>
          <p:cNvPr id="9" name="文本框 8"/>
          <p:cNvSpPr txBox="1"/>
          <p:nvPr/>
        </p:nvSpPr>
        <p:spPr>
          <a:xfrm>
            <a:off x="5458063" y="1963954"/>
            <a:ext cx="6887603" cy="707886"/>
          </a:xfrm>
          <a:prstGeom prst="rect">
            <a:avLst/>
          </a:prstGeom>
          <a:noFill/>
        </p:spPr>
        <p:txBody>
          <a:bodyPr wrap="square" rtlCol="0">
            <a:spAutoFit/>
          </a:bodyPr>
          <a:lstStyle/>
          <a:p>
            <a:r>
              <a:rPr kumimoji="1" lang="zh-CN" altLang="en-US" sz="4000" dirty="0">
                <a:solidFill>
                  <a:schemeClr val="bg1">
                    <a:lumMod val="50000"/>
                  </a:schemeClr>
                </a:solidFill>
                <a:latin typeface="Yuanti SC" charset="-122"/>
                <a:ea typeface="Yuanti SC" charset="-122"/>
                <a:cs typeface="Yuanti SC" charset="-122"/>
              </a:rPr>
              <a:t>对伯罗奔尼撒战争造成的影响</a:t>
            </a:r>
            <a:endParaRPr kumimoji="1" lang="zh-CN" altLang="en-US" sz="4000" dirty="0">
              <a:solidFill>
                <a:schemeClr val="bg1">
                  <a:lumMod val="50000"/>
                </a:schemeClr>
              </a:solidFill>
              <a:latin typeface="Yuanti SC" charset="-122"/>
              <a:ea typeface="Yuanti SC" charset="-122"/>
              <a:cs typeface="Yuanti SC" charset="-122"/>
            </a:endParaRPr>
          </a:p>
        </p:txBody>
      </p:sp>
      <p:sp>
        <p:nvSpPr>
          <p:cNvPr id="2" name="文本框 1"/>
          <p:cNvSpPr txBox="1"/>
          <p:nvPr/>
        </p:nvSpPr>
        <p:spPr>
          <a:xfrm>
            <a:off x="6301095" y="763188"/>
            <a:ext cx="3696293" cy="1323439"/>
          </a:xfrm>
          <a:prstGeom prst="rect">
            <a:avLst/>
          </a:prstGeom>
          <a:noFill/>
        </p:spPr>
        <p:txBody>
          <a:bodyPr wrap="square" rtlCol="0">
            <a:spAutoFit/>
          </a:bodyPr>
          <a:lstStyle/>
          <a:p>
            <a:r>
              <a:rPr kumimoji="1" lang="zh-CN" altLang="en-US" sz="8000" b="1" dirty="0">
                <a:solidFill>
                  <a:srgbClr val="43536A"/>
                </a:solidFill>
                <a:latin typeface="Yuanti SC" charset="-122"/>
                <a:ea typeface="Yuanti SC" charset="-122"/>
                <a:cs typeface="Yuanti SC" charset="-122"/>
              </a:rPr>
              <a:t>瘟疫</a:t>
            </a:r>
            <a:endParaRPr kumimoji="1" lang="zh-CN" altLang="en-US" sz="8000" b="1" dirty="0">
              <a:solidFill>
                <a:srgbClr val="43536A"/>
              </a:solidFill>
              <a:latin typeface="Yuanti SC" charset="-122"/>
              <a:ea typeface="Yuanti SC" charset="-122"/>
              <a:cs typeface="Yuanti SC" charset="-122"/>
            </a:endParaRPr>
          </a:p>
        </p:txBody>
      </p:sp>
      <p:sp>
        <p:nvSpPr>
          <p:cNvPr id="19" name="文本框 18"/>
          <p:cNvSpPr txBox="1"/>
          <p:nvPr/>
        </p:nvSpPr>
        <p:spPr>
          <a:xfrm>
            <a:off x="5001260" y="3508375"/>
            <a:ext cx="6296025" cy="1229360"/>
          </a:xfrm>
          <a:prstGeom prst="rect">
            <a:avLst/>
          </a:prstGeom>
          <a:noFill/>
        </p:spPr>
        <p:txBody>
          <a:bodyPr wrap="square" rtlCol="0">
            <a:spAutoFit/>
          </a:bodyPr>
          <a:lstStyle/>
          <a:p>
            <a:pPr algn="ctr"/>
            <a:r>
              <a:rPr kumimoji="1" lang="zh-CN" altLang="en-US" sz="1865" dirty="0">
                <a:solidFill>
                  <a:srgbClr val="43536A"/>
                </a:solidFill>
                <a:latin typeface="微软雅黑" charset="-122"/>
                <a:ea typeface="微软雅黑" charset="-122"/>
                <a:cs typeface="微软雅黑" charset="-122"/>
              </a:rPr>
              <a:t>   汇报人：杨承峰</a:t>
            </a:r>
            <a:endParaRPr kumimoji="1" lang="en-US" altLang="zh-CN" sz="1865" dirty="0">
              <a:solidFill>
                <a:srgbClr val="43536A"/>
              </a:solidFill>
              <a:latin typeface="微软雅黑" charset="-122"/>
              <a:ea typeface="微软雅黑" charset="-122"/>
              <a:cs typeface="微软雅黑" charset="-122"/>
            </a:endParaRPr>
          </a:p>
          <a:p>
            <a:pPr algn="ctr"/>
            <a:r>
              <a:rPr kumimoji="1" lang="en-US" altLang="zh-CN" sz="1865" dirty="0">
                <a:solidFill>
                  <a:srgbClr val="43536A"/>
                </a:solidFill>
                <a:latin typeface="微软雅黑" charset="-122"/>
                <a:ea typeface="微软雅黑" charset="-122"/>
                <a:cs typeface="微软雅黑" charset="-122"/>
              </a:rPr>
              <a:t>PPT</a:t>
            </a:r>
            <a:r>
              <a:rPr kumimoji="1" lang="zh-CN" altLang="en-US" sz="1865" dirty="0">
                <a:solidFill>
                  <a:srgbClr val="43536A"/>
                </a:solidFill>
                <a:latin typeface="微软雅黑" charset="-122"/>
                <a:ea typeface="微软雅黑" charset="-122"/>
                <a:cs typeface="微软雅黑" charset="-122"/>
              </a:rPr>
              <a:t>制作者：孔令行、赵文易</a:t>
            </a:r>
            <a:endParaRPr kumimoji="1" lang="en-US" altLang="zh-CN" sz="1865" dirty="0">
              <a:solidFill>
                <a:srgbClr val="43536A"/>
              </a:solidFill>
              <a:latin typeface="微软雅黑" charset="-122"/>
              <a:ea typeface="微软雅黑" charset="-122"/>
              <a:cs typeface="微软雅黑" charset="-122"/>
            </a:endParaRPr>
          </a:p>
          <a:p>
            <a:pPr algn="ctr"/>
            <a:r>
              <a:rPr kumimoji="1" lang="zh-CN" altLang="en-US" sz="1865" dirty="0">
                <a:solidFill>
                  <a:srgbClr val="43536A"/>
                </a:solidFill>
                <a:latin typeface="微软雅黑" charset="-122"/>
                <a:ea typeface="微软雅黑" charset="-122"/>
                <a:cs typeface="微软雅黑" charset="-122"/>
              </a:rPr>
              <a:t>资料汇总：朱星妍</a:t>
            </a:r>
            <a:endParaRPr kumimoji="1" lang="en-US" altLang="zh-CN" sz="1865" dirty="0">
              <a:solidFill>
                <a:srgbClr val="43536A"/>
              </a:solidFill>
              <a:latin typeface="微软雅黑" charset="-122"/>
              <a:ea typeface="微软雅黑" charset="-122"/>
              <a:cs typeface="微软雅黑" charset="-122"/>
            </a:endParaRPr>
          </a:p>
          <a:p>
            <a:pPr algn="ctr"/>
            <a:r>
              <a:rPr kumimoji="1" lang="zh-CN" altLang="en-US" sz="1865" dirty="0">
                <a:solidFill>
                  <a:srgbClr val="43536A"/>
                </a:solidFill>
                <a:latin typeface="微软雅黑" charset="-122"/>
                <a:ea typeface="微软雅黑" charset="-122"/>
                <a:cs typeface="微软雅黑" charset="-122"/>
              </a:rPr>
              <a:t>材料收集：刘宇杰、何峰彬、储子敬、王祺、温健</a:t>
            </a:r>
            <a:endParaRPr kumimoji="1" lang="zh-CN" altLang="en-US" sz="1865" dirty="0">
              <a:solidFill>
                <a:srgbClr val="43536A"/>
              </a:solidFill>
              <a:latin typeface="微软雅黑" charset="-122"/>
              <a:ea typeface="微软雅黑" charset="-122"/>
              <a:cs typeface="微软雅黑" charset="-122"/>
            </a:endParaRPr>
          </a:p>
        </p:txBody>
      </p:sp>
      <p:sp>
        <p:nvSpPr>
          <p:cNvPr id="20" name="直角三角形 19"/>
          <p:cNvSpPr/>
          <p:nvPr/>
        </p:nvSpPr>
        <p:spPr>
          <a:xfrm flipH="1" flipV="1">
            <a:off x="10479405" y="9525"/>
            <a:ext cx="1712595" cy="1724025"/>
          </a:xfrm>
          <a:prstGeom prst="rtTriangle">
            <a:avLst/>
          </a:prstGeom>
          <a:solidFill>
            <a:schemeClr val="tx1">
              <a:lumMod val="75000"/>
              <a:lumOff val="25000"/>
            </a:schemeClr>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3" name="任意多边形 18"/>
          <p:cNvSpPr/>
          <p:nvPr/>
        </p:nvSpPr>
        <p:spPr>
          <a:xfrm>
            <a:off x="508051" y="-31531"/>
            <a:ext cx="6889531" cy="6889531"/>
          </a:xfrm>
          <a:custGeom>
            <a:avLst/>
            <a:gdLst>
              <a:gd name="connsiteX0" fmla="*/ 0 w 5896303"/>
              <a:gd name="connsiteY0" fmla="*/ 0 h 5896303"/>
              <a:gd name="connsiteX1" fmla="*/ 5896303 w 5896303"/>
              <a:gd name="connsiteY1" fmla="*/ 5896303 h 5896303"/>
              <a:gd name="connsiteX2" fmla="*/ 5579364 w 5896303"/>
              <a:gd name="connsiteY2" fmla="*/ 5896303 h 5896303"/>
              <a:gd name="connsiteX3" fmla="*/ 0 w 5896303"/>
              <a:gd name="connsiteY3" fmla="*/ 316939 h 5896303"/>
              <a:gd name="connsiteX4" fmla="*/ 0 w 5896303"/>
              <a:gd name="connsiteY4" fmla="*/ 0 h 589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303" h="5896303">
                <a:moveTo>
                  <a:pt x="0" y="0"/>
                </a:moveTo>
                <a:lnTo>
                  <a:pt x="5896303" y="5896303"/>
                </a:lnTo>
                <a:lnTo>
                  <a:pt x="5579364" y="5896303"/>
                </a:lnTo>
                <a:lnTo>
                  <a:pt x="0" y="316939"/>
                </a:lnTo>
                <a:lnTo>
                  <a:pt x="0" y="0"/>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timg"/>
          <p:cNvPicPr>
            <a:picLocks noChangeAspect="1"/>
          </p:cNvPicPr>
          <p:nvPr/>
        </p:nvPicPr>
        <p:blipFill>
          <a:blip r:embed="rId1"/>
          <a:srcRect l="1118" t="2403" r="34669" b="4328"/>
          <a:stretch>
            <a:fillRect/>
          </a:stretch>
        </p:blipFill>
        <p:spPr>
          <a:xfrm>
            <a:off x="-3175" y="0"/>
            <a:ext cx="6867525" cy="6854825"/>
          </a:xfrm>
          <a:prstGeom prst="r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1000" fill="hold"/>
                                        <p:tgtEl>
                                          <p:spTgt spid="20"/>
                                        </p:tgtEl>
                                        <p:attrNameLst>
                                          <p:attrName>ppt_x</p:attrName>
                                        </p:attrNameLst>
                                      </p:cBhvr>
                                      <p:tavLst>
                                        <p:tav tm="0">
                                          <p:val>
                                            <p:strVal val="0-#ppt_w/2"/>
                                          </p:val>
                                        </p:tav>
                                        <p:tav tm="100000">
                                          <p:val>
                                            <p:strVal val="#ppt_x"/>
                                          </p:val>
                                        </p:tav>
                                      </p:tavLst>
                                    </p:anim>
                                    <p:anim calcmode="lin" valueType="num">
                                      <p:cBhvr additive="base">
                                        <p:cTn id="1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0" grpId="0" bldLvl="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14278" y="3230413"/>
            <a:ext cx="1013257" cy="1013257"/>
            <a:chOff x="1414278" y="3230413"/>
            <a:chExt cx="1013257" cy="1013257"/>
          </a:xfrm>
        </p:grpSpPr>
        <p:sp>
          <p:nvSpPr>
            <p:cNvPr id="26" name="矩形 25"/>
            <p:cNvSpPr/>
            <p:nvPr/>
          </p:nvSpPr>
          <p:spPr>
            <a:xfrm rot="13403634">
              <a:off x="1414278" y="3230413"/>
              <a:ext cx="1013257" cy="1013257"/>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7" name="Group 75"/>
            <p:cNvGrpSpPr/>
            <p:nvPr/>
          </p:nvGrpSpPr>
          <p:grpSpPr>
            <a:xfrm>
              <a:off x="1678164" y="3458811"/>
              <a:ext cx="421632" cy="562817"/>
              <a:chOff x="2639219" y="3510757"/>
              <a:chExt cx="348456" cy="465138"/>
            </a:xfrm>
            <a:solidFill>
              <a:schemeClr val="bg1"/>
            </a:solidFill>
          </p:grpSpPr>
          <p:sp>
            <p:nvSpPr>
              <p:cNvPr id="28" name="AutoShape 115"/>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9" name="AutoShape 116"/>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5" name="组合 4"/>
          <p:cNvGrpSpPr/>
          <p:nvPr/>
        </p:nvGrpSpPr>
        <p:grpSpPr>
          <a:xfrm>
            <a:off x="5597687" y="3230413"/>
            <a:ext cx="1013257" cy="1013257"/>
            <a:chOff x="5597687" y="3230413"/>
            <a:chExt cx="1013257" cy="1013257"/>
          </a:xfrm>
        </p:grpSpPr>
        <p:sp>
          <p:nvSpPr>
            <p:cNvPr id="30" name="矩形 29"/>
            <p:cNvSpPr/>
            <p:nvPr/>
          </p:nvSpPr>
          <p:spPr>
            <a:xfrm rot="13403634">
              <a:off x="5597687" y="3230413"/>
              <a:ext cx="1013257" cy="1013257"/>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31" name="Group 82"/>
            <p:cNvGrpSpPr/>
            <p:nvPr/>
          </p:nvGrpSpPr>
          <p:grpSpPr>
            <a:xfrm>
              <a:off x="5823389" y="3456594"/>
              <a:ext cx="561856" cy="561856"/>
              <a:chOff x="4439444" y="2582069"/>
              <a:chExt cx="464344" cy="464344"/>
            </a:xfrm>
            <a:solidFill>
              <a:schemeClr val="bg1"/>
            </a:solidFill>
          </p:grpSpPr>
          <p:sp>
            <p:nvSpPr>
              <p:cNvPr id="32"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4"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7" name="组合 6"/>
          <p:cNvGrpSpPr/>
          <p:nvPr/>
        </p:nvGrpSpPr>
        <p:grpSpPr>
          <a:xfrm>
            <a:off x="9736806" y="3230413"/>
            <a:ext cx="1013257" cy="1013257"/>
            <a:chOff x="9736806" y="3230413"/>
            <a:chExt cx="1013257" cy="1013257"/>
          </a:xfrm>
        </p:grpSpPr>
        <p:sp>
          <p:nvSpPr>
            <p:cNvPr id="35" name="矩形 34"/>
            <p:cNvSpPr/>
            <p:nvPr/>
          </p:nvSpPr>
          <p:spPr>
            <a:xfrm rot="13403634">
              <a:off x="9736806" y="3230413"/>
              <a:ext cx="1013257" cy="1013257"/>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grpSp>
          <p:nvGrpSpPr>
            <p:cNvPr id="36" name="Group 102"/>
            <p:cNvGrpSpPr/>
            <p:nvPr/>
          </p:nvGrpSpPr>
          <p:grpSpPr>
            <a:xfrm>
              <a:off x="9996579" y="3425464"/>
              <a:ext cx="464344" cy="510778"/>
              <a:chOff x="4439444" y="1652588"/>
              <a:chExt cx="464344" cy="464344"/>
            </a:xfrm>
            <a:solidFill>
              <a:schemeClr val="bg1"/>
            </a:solidFill>
          </p:grpSpPr>
          <p:sp>
            <p:nvSpPr>
              <p:cNvPr id="37" name="AutoShape 136"/>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sp>
            <p:nvSpPr>
              <p:cNvPr id="38" name="AutoShape 137"/>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sp>
            <p:nvSpPr>
              <p:cNvPr id="39" name="AutoShape 138"/>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2">
                      <a:lumMod val="60000"/>
                      <a:lumOff val="40000"/>
                    </a:schemeClr>
                  </a:solidFill>
                  <a:effectLst>
                    <a:outerShdw blurRad="38100" dist="38100" dir="2700000" algn="tl">
                      <a:srgbClr val="000000"/>
                    </a:outerShdw>
                  </a:effectLst>
                  <a:latin typeface="Gill Sans" charset="0"/>
                  <a:sym typeface="Gill Sans" charset="0"/>
                </a:endParaRPr>
              </a:p>
            </p:txBody>
          </p:sp>
        </p:grpSp>
      </p:grpSp>
      <p:grpSp>
        <p:nvGrpSpPr>
          <p:cNvPr id="6" name="组合 5"/>
          <p:cNvGrpSpPr/>
          <p:nvPr/>
        </p:nvGrpSpPr>
        <p:grpSpPr>
          <a:xfrm>
            <a:off x="7667246" y="3230413"/>
            <a:ext cx="1013257" cy="1013257"/>
            <a:chOff x="7667246" y="3230413"/>
            <a:chExt cx="1013257" cy="1013257"/>
          </a:xfrm>
        </p:grpSpPr>
        <p:sp>
          <p:nvSpPr>
            <p:cNvPr id="11" name="矩形 10"/>
            <p:cNvSpPr/>
            <p:nvPr/>
          </p:nvSpPr>
          <p:spPr>
            <a:xfrm rot="13403634">
              <a:off x="7667246" y="3230413"/>
              <a:ext cx="1013257" cy="1013257"/>
            </a:xfrm>
            <a:prstGeom prst="rect">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12" name="Group 52"/>
            <p:cNvGrpSpPr/>
            <p:nvPr/>
          </p:nvGrpSpPr>
          <p:grpSpPr>
            <a:xfrm>
              <a:off x="7928003" y="3493934"/>
              <a:ext cx="561856" cy="562817"/>
              <a:chOff x="9145588" y="4435475"/>
              <a:chExt cx="464344" cy="465138"/>
            </a:xfrm>
            <a:solidFill>
              <a:schemeClr val="bg1"/>
            </a:solidFill>
          </p:grpSpPr>
          <p:sp>
            <p:nvSpPr>
              <p:cNvPr id="1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4"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5"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6"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8"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9"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0"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1"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4" name="组合 3"/>
          <p:cNvGrpSpPr/>
          <p:nvPr/>
        </p:nvGrpSpPr>
        <p:grpSpPr>
          <a:xfrm>
            <a:off x="3497934" y="3230413"/>
            <a:ext cx="1013257" cy="1013257"/>
            <a:chOff x="3497934" y="3230413"/>
            <a:chExt cx="1013257" cy="1013257"/>
          </a:xfrm>
        </p:grpSpPr>
        <p:sp>
          <p:nvSpPr>
            <p:cNvPr id="22" name="矩形 21"/>
            <p:cNvSpPr/>
            <p:nvPr/>
          </p:nvSpPr>
          <p:spPr>
            <a:xfrm rot="13403634">
              <a:off x="3497934" y="3230413"/>
              <a:ext cx="1013257" cy="1013257"/>
            </a:xfrm>
            <a:prstGeom prst="rect">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3" name="Group 68"/>
            <p:cNvGrpSpPr/>
            <p:nvPr/>
          </p:nvGrpSpPr>
          <p:grpSpPr>
            <a:xfrm>
              <a:off x="3782703" y="3487811"/>
              <a:ext cx="424707" cy="562817"/>
              <a:chOff x="3582988" y="3510757"/>
              <a:chExt cx="319088" cy="465138"/>
            </a:xfrm>
            <a:solidFill>
              <a:schemeClr val="bg1"/>
            </a:solidFill>
          </p:grpSpPr>
          <p:sp>
            <p:nvSpPr>
              <p:cNvPr id="24"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5"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2" name="组合 1"/>
          <p:cNvGrpSpPr/>
          <p:nvPr/>
        </p:nvGrpSpPr>
        <p:grpSpPr>
          <a:xfrm>
            <a:off x="9833528" y="160899"/>
            <a:ext cx="2252212" cy="1743953"/>
            <a:chOff x="7376530" y="674031"/>
            <a:chExt cx="5876789" cy="4550568"/>
          </a:xfrm>
        </p:grpSpPr>
        <p:sp>
          <p:nvSpPr>
            <p:cNvPr id="52" name="任意多边形 51"/>
            <p:cNvSpPr/>
            <p:nvPr/>
          </p:nvSpPr>
          <p:spPr>
            <a:xfrm rot="5400000" flipV="1">
              <a:off x="7376530" y="674031"/>
              <a:ext cx="2754969" cy="2754969"/>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10131500" y="2102780"/>
              <a:ext cx="3121819" cy="3121819"/>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任意多边形 55"/>
          <p:cNvSpPr/>
          <p:nvPr/>
        </p:nvSpPr>
        <p:spPr>
          <a:xfrm>
            <a:off x="0" y="5661599"/>
            <a:ext cx="1196401" cy="1196401"/>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605309" y="744494"/>
            <a:ext cx="4028135" cy="462242"/>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黑体" pitchFamily="49" charset="-122"/>
                <a:ea typeface="黑体" pitchFamily="49" charset="-122"/>
              </a:rPr>
              <a:t>瘟疫爆发的偶然性因素</a:t>
            </a:r>
            <a:endParaRPr kumimoji="1" lang="zh-CN" altLang="en-US" sz="2755" b="1" dirty="0">
              <a:solidFill>
                <a:schemeClr val="bg1">
                  <a:lumMod val="50000"/>
                </a:schemeClr>
              </a:solidFill>
              <a:latin typeface="黑体" pitchFamily="49" charset="-122"/>
              <a:ea typeface="黑体" pitchFamily="49" charset="-122"/>
              <a:cs typeface="微软雅黑" charset="-122"/>
            </a:endParaRPr>
          </a:p>
        </p:txBody>
      </p:sp>
      <p:sp>
        <p:nvSpPr>
          <p:cNvPr id="55" name="Subtitle 2"/>
          <p:cNvSpPr txBox="1"/>
          <p:nvPr/>
        </p:nvSpPr>
        <p:spPr bwMode="auto">
          <a:xfrm>
            <a:off x="522012" y="4934206"/>
            <a:ext cx="2750331" cy="130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瘟疫指的是大规模的“烈性传染病”，既是自然产物，又是社会产物。具有突然性、广泛性和快速性等特征。</a:t>
            </a:r>
            <a:endParaRPr lang="en-US" altLang="zh-CN" sz="1600" dirty="0">
              <a:solidFill>
                <a:schemeClr val="bg1">
                  <a:lumMod val="50000"/>
                </a:schemeClr>
              </a:solidFill>
              <a:latin typeface="微软雅黑" charset="-122"/>
              <a:ea typeface="微软雅黑" charset="-122"/>
              <a:cs typeface="Open Sans Light" charset="0"/>
            </a:endParaRPr>
          </a:p>
        </p:txBody>
      </p:sp>
      <p:sp>
        <p:nvSpPr>
          <p:cNvPr id="57" name="Subtitle 2"/>
          <p:cNvSpPr txBox="1"/>
          <p:nvPr/>
        </p:nvSpPr>
        <p:spPr bwMode="auto">
          <a:xfrm>
            <a:off x="4677602" y="4940956"/>
            <a:ext cx="2750331" cy="10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雅典瘟疫是在庇里犹斯居民中突然出现的，最初被认为是伯罗奔尼撒人的投毒行为。</a:t>
            </a:r>
            <a:endParaRPr lang="en-US" altLang="zh-CN" sz="1600" dirty="0">
              <a:solidFill>
                <a:schemeClr val="bg1">
                  <a:lumMod val="50000"/>
                </a:schemeClr>
              </a:solidFill>
              <a:latin typeface="微软雅黑" charset="-122"/>
              <a:ea typeface="微软雅黑" charset="-122"/>
              <a:cs typeface="Open Sans Light" charset="0"/>
            </a:endParaRPr>
          </a:p>
        </p:txBody>
      </p:sp>
      <p:sp>
        <p:nvSpPr>
          <p:cNvPr id="58" name="Subtitle 2"/>
          <p:cNvSpPr txBox="1"/>
          <p:nvPr/>
        </p:nvSpPr>
        <p:spPr bwMode="auto">
          <a:xfrm>
            <a:off x="9020669" y="4934205"/>
            <a:ext cx="2750331" cy="10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en-US" altLang="zh-CN" sz="16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剑桥医学史</a:t>
            </a:r>
            <a:r>
              <a:rPr lang="en-US" altLang="zh-CN" sz="16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：雅典大瘟疫导致了雅典一半以上的居民和</a:t>
            </a:r>
            <a:r>
              <a:rPr lang="en-US" altLang="zh-CN" sz="1600" b="1" dirty="0">
                <a:solidFill>
                  <a:schemeClr val="bg1">
                    <a:lumMod val="50000"/>
                  </a:schemeClr>
                </a:solidFill>
                <a:latin typeface="微软雅黑" charset="-122"/>
                <a:ea typeface="微软雅黑" charset="-122"/>
                <a:cs typeface="Lantinghei SC Demibold" charset="-122"/>
                <a:sym typeface="时尚中黑简体" charset="0"/>
              </a:rPr>
              <a:t>1/4</a:t>
            </a: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的城邦军队死亡。</a:t>
            </a:r>
            <a:endParaRPr lang="en-US" altLang="zh-CN" sz="1600" dirty="0">
              <a:solidFill>
                <a:schemeClr val="bg1">
                  <a:lumMod val="50000"/>
                </a:schemeClr>
              </a:solidFill>
              <a:latin typeface="微软雅黑" charset="-122"/>
              <a:ea typeface="微软雅黑" charset="-122"/>
              <a:cs typeface="Open Sans Light" charset="0"/>
            </a:endParaRPr>
          </a:p>
        </p:txBody>
      </p:sp>
      <p:sp>
        <p:nvSpPr>
          <p:cNvPr id="59" name="Subtitle 2"/>
          <p:cNvSpPr txBox="1"/>
          <p:nvPr/>
        </p:nvSpPr>
        <p:spPr bwMode="auto">
          <a:xfrm>
            <a:off x="6833284" y="1728897"/>
            <a:ext cx="2750331" cy="10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瘟疫在雅典上城出现后，迅速在全城爆发，并且蔓延至其它重要的城邦地区。</a:t>
            </a:r>
            <a:endParaRPr lang="en-US" altLang="zh-CN" sz="1600" dirty="0">
              <a:solidFill>
                <a:schemeClr val="bg1">
                  <a:lumMod val="50000"/>
                </a:schemeClr>
              </a:solidFill>
              <a:latin typeface="微软雅黑" charset="-122"/>
              <a:ea typeface="微软雅黑" charset="-122"/>
              <a:cs typeface="Open Sans Light" charset="0"/>
            </a:endParaRPr>
          </a:p>
        </p:txBody>
      </p:sp>
      <p:sp>
        <p:nvSpPr>
          <p:cNvPr id="60" name="Subtitle 2"/>
          <p:cNvSpPr txBox="1"/>
          <p:nvPr/>
        </p:nvSpPr>
        <p:spPr bwMode="auto">
          <a:xfrm>
            <a:off x="2619600" y="1728897"/>
            <a:ext cx="2976576" cy="130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600" b="1" dirty="0">
                <a:solidFill>
                  <a:schemeClr val="bg1">
                    <a:lumMod val="50000"/>
                  </a:schemeClr>
                </a:solidFill>
                <a:latin typeface="微软雅黑" charset="-122"/>
                <a:ea typeface="微软雅黑" charset="-122"/>
                <a:cs typeface="Lantinghei SC Demibold" charset="-122"/>
                <a:sym typeface="时尚中黑简体" charset="0"/>
              </a:rPr>
              <a:t>在古代信息、科技相对封闭落后的条件下，受对瘟疫缺乏预警措施和医疗技术落后的限制，瘟疫爆发后往往束手无策。</a:t>
            </a:r>
            <a:endParaRPr lang="en-US" altLang="zh-CN" sz="1600" dirty="0">
              <a:solidFill>
                <a:schemeClr val="bg1">
                  <a:lumMod val="50000"/>
                </a:schemeClr>
              </a:solidFill>
              <a:latin typeface="微软雅黑" charset="-122"/>
              <a:ea typeface="微软雅黑"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47659" y="2267221"/>
            <a:ext cx="1694781" cy="1302352"/>
            <a:chOff x="2047659" y="2267221"/>
            <a:chExt cx="1694781" cy="1302352"/>
          </a:xfrm>
        </p:grpSpPr>
        <p:sp>
          <p:nvSpPr>
            <p:cNvPr id="57" name="TextBox 76"/>
            <p:cNvSpPr txBox="1"/>
            <p:nvPr/>
          </p:nvSpPr>
          <p:spPr>
            <a:xfrm>
              <a:off x="2047659" y="2267221"/>
              <a:ext cx="1694781" cy="646331"/>
            </a:xfrm>
            <a:prstGeom prst="rect">
              <a:avLst/>
            </a:prstGeom>
            <a:solidFill>
              <a:srgbClr val="43536A"/>
            </a:solidFill>
          </p:spPr>
          <p:txBody>
            <a:bodyPr wrap="square" rtlCol="0">
              <a:spAutoFit/>
            </a:bodyPr>
            <a:lstStyle/>
            <a:p>
              <a:pPr algn="ctr"/>
              <a:r>
                <a:rPr lang="zh-CN" altLang="en-US" dirty="0">
                  <a:solidFill>
                    <a:schemeClr val="bg1"/>
                  </a:solidFill>
                  <a:latin typeface="微软雅黑" charset="-122"/>
                  <a:ea typeface="微软雅黑" charset="-122"/>
                </a:rPr>
                <a:t>美国 历史学家 麦克尔尼</a:t>
              </a:r>
              <a:endParaRPr lang="en-US" altLang="zh-CN" dirty="0">
                <a:solidFill>
                  <a:schemeClr val="bg1"/>
                </a:solidFill>
                <a:latin typeface="微软雅黑" charset="-122"/>
                <a:ea typeface="微软雅黑" charset="-122"/>
              </a:endParaRPr>
            </a:p>
          </p:txBody>
        </p:sp>
        <p:sp>
          <p:nvSpPr>
            <p:cNvPr id="59" name="TextBox 76"/>
            <p:cNvSpPr txBox="1"/>
            <p:nvPr/>
          </p:nvSpPr>
          <p:spPr>
            <a:xfrm>
              <a:off x="2096667" y="3200241"/>
              <a:ext cx="1596764" cy="369332"/>
            </a:xfrm>
            <a:prstGeom prst="rect">
              <a:avLst/>
            </a:prstGeom>
            <a:solidFill>
              <a:srgbClr val="43536A"/>
            </a:solidFill>
          </p:spPr>
          <p:txBody>
            <a:bodyPr wrap="square" rtlCol="0">
              <a:spAutoFit/>
            </a:bodyPr>
            <a:lstStyle/>
            <a:p>
              <a:pPr algn="ctr"/>
              <a:r>
                <a:rPr lang="en-US" altLang="zh-CN" dirty="0">
                  <a:solidFill>
                    <a:schemeClr val="bg1"/>
                  </a:solidFill>
                  <a:latin typeface="微软雅黑" charset="-122"/>
                  <a:ea typeface="微软雅黑" charset="-122"/>
                </a:rPr>
                <a:t>《</a:t>
              </a:r>
              <a:r>
                <a:rPr lang="zh-CN" altLang="en-US" dirty="0">
                  <a:solidFill>
                    <a:schemeClr val="bg1"/>
                  </a:solidFill>
                  <a:latin typeface="微软雅黑" charset="-122"/>
                  <a:ea typeface="微软雅黑" charset="-122"/>
                </a:rPr>
                <a:t>瘟疫与人</a:t>
              </a:r>
              <a:r>
                <a:rPr lang="en-US" altLang="zh-CN" dirty="0">
                  <a:solidFill>
                    <a:schemeClr val="bg1"/>
                  </a:solidFill>
                  <a:latin typeface="微软雅黑" charset="-122"/>
                  <a:ea typeface="微软雅黑" charset="-122"/>
                </a:rPr>
                <a:t>》</a:t>
              </a:r>
              <a:endParaRPr lang="en-US" altLang="zh-CN" dirty="0">
                <a:solidFill>
                  <a:schemeClr val="bg1"/>
                </a:solidFill>
                <a:latin typeface="微软雅黑" charset="-122"/>
                <a:ea typeface="微软雅黑" charset="-122"/>
              </a:endParaRPr>
            </a:p>
          </p:txBody>
        </p:sp>
      </p:grpSp>
      <p:sp>
        <p:nvSpPr>
          <p:cNvPr id="3" name="直角三角形 2"/>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flipV="1">
            <a:off x="1079821" y="-934602"/>
            <a:ext cx="1861541" cy="186154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577351" y="951639"/>
            <a:ext cx="4028135" cy="480196"/>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黑体" pitchFamily="49" charset="-122"/>
                <a:ea typeface="黑体" pitchFamily="49" charset="-122"/>
              </a:rPr>
              <a:t>瘟疫爆发的社会与人为因素</a:t>
            </a:r>
            <a:endParaRPr kumimoji="1" lang="zh-CN" altLang="en-US" sz="2755" b="1" dirty="0">
              <a:solidFill>
                <a:schemeClr val="bg1">
                  <a:lumMod val="50000"/>
                </a:schemeClr>
              </a:solidFill>
              <a:latin typeface="黑体" pitchFamily="49" charset="-122"/>
              <a:ea typeface="黑体" pitchFamily="49" charset="-122"/>
              <a:cs typeface="微软雅黑" charset="-122"/>
            </a:endParaRPr>
          </a:p>
        </p:txBody>
      </p:sp>
      <p:sp>
        <p:nvSpPr>
          <p:cNvPr id="14" name="Subtitle 2"/>
          <p:cNvSpPr txBox="1"/>
          <p:nvPr/>
        </p:nvSpPr>
        <p:spPr bwMode="auto">
          <a:xfrm>
            <a:off x="4055578" y="2143914"/>
            <a:ext cx="2948537" cy="211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“传染病在历史上出现的年代早于人类，未来也将和人类天长地久地共存，而且，它也定会和从前一样，是人类历史中的一项基本参数以及决定因子。”</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5" name="文本框 4"/>
          <p:cNvSpPr txBox="1"/>
          <p:nvPr/>
        </p:nvSpPr>
        <p:spPr>
          <a:xfrm>
            <a:off x="1489435" y="4654258"/>
            <a:ext cx="6023728" cy="1323439"/>
          </a:xfrm>
          <a:prstGeom prst="rect">
            <a:avLst/>
          </a:prstGeom>
          <a:noFill/>
        </p:spPr>
        <p:txBody>
          <a:bodyPr wrap="square" rtlCol="0">
            <a:spAutoFit/>
          </a:bodyPr>
          <a:lstStyle/>
          <a:p>
            <a:r>
              <a:rPr lang="zh-CN" altLang="en-US" sz="2000" b="1" dirty="0">
                <a:solidFill>
                  <a:schemeClr val="bg1">
                    <a:lumMod val="50000"/>
                  </a:schemeClr>
                </a:solidFill>
                <a:latin typeface="微软雅黑" charset="-122"/>
                <a:ea typeface="微软雅黑" charset="-122"/>
              </a:rPr>
              <a:t>并不是所有的烈性传染病都能导致瘟疫的流行，只有在特殊的环境和特定的客观条件下，才会爆发瘟疫，而广泛的传播途径和稠密的城市居民最终为爆发瘟疫提供了可能</a:t>
            </a:r>
            <a:r>
              <a:rPr lang="zh-CN" altLang="en-US" b="1" dirty="0">
                <a:solidFill>
                  <a:schemeClr val="bg1">
                    <a:lumMod val="50000"/>
                  </a:schemeClr>
                </a:solidFill>
                <a:latin typeface="微软雅黑" charset="-122"/>
                <a:ea typeface="微软雅黑" charset="-122"/>
              </a:rPr>
              <a:t>。</a:t>
            </a:r>
            <a:endParaRPr lang="zh-CN" altLang="en-US" b="1" dirty="0">
              <a:solidFill>
                <a:schemeClr val="bg1">
                  <a:lumMod val="50000"/>
                </a:schemeClr>
              </a:solidFill>
              <a:latin typeface="微软雅黑" charset="-122"/>
              <a:ea typeface="微软雅黑" charset="-122"/>
            </a:endParaRPr>
          </a:p>
        </p:txBody>
      </p:sp>
      <p:pic>
        <p:nvPicPr>
          <p:cNvPr id="6" name="图片 5" descr="2f738bd4b31c870128100381217f9e2f0708ff37"/>
          <p:cNvPicPr>
            <a:picLocks noChangeAspect="1"/>
          </p:cNvPicPr>
          <p:nvPr/>
        </p:nvPicPr>
        <p:blipFill>
          <a:blip r:embed="rId1"/>
          <a:srcRect l="-827" t="2592" r="300" b="22805"/>
          <a:stretch>
            <a:fillRect/>
          </a:stretch>
        </p:blipFill>
        <p:spPr>
          <a:xfrm>
            <a:off x="6866255" y="1162685"/>
            <a:ext cx="4475480" cy="4532630"/>
          </a:xfrm>
          <a:prstGeom prst="diamond">
            <a:avLst/>
          </a:prstGeom>
          <a:effectLst>
            <a:innerShdw blurRad="114300">
              <a:prstClr val="black"/>
            </a:innerShdw>
          </a:effectLst>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6"/>
          <p:cNvSpPr>
            <a:spLocks noChangeArrowheads="1"/>
          </p:cNvSpPr>
          <p:nvPr/>
        </p:nvSpPr>
        <p:spPr bwMode="auto">
          <a:xfrm rot="2700000">
            <a:off x="6677025" y="4283075"/>
            <a:ext cx="1073150" cy="1071245"/>
          </a:xfrm>
          <a:prstGeom prst="rect">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 name="组合 4"/>
          <p:cNvGrpSpPr/>
          <p:nvPr/>
        </p:nvGrpSpPr>
        <p:grpSpPr>
          <a:xfrm>
            <a:off x="6678540" y="2002809"/>
            <a:ext cx="4534584" cy="1658595"/>
            <a:chOff x="6678540" y="2002809"/>
            <a:chExt cx="4534584" cy="1658595"/>
          </a:xfrm>
        </p:grpSpPr>
        <p:sp>
          <p:nvSpPr>
            <p:cNvPr id="47" name="Oval 8"/>
            <p:cNvSpPr>
              <a:spLocks noChangeArrowheads="1"/>
            </p:cNvSpPr>
            <p:nvPr/>
          </p:nvSpPr>
          <p:spPr bwMode="auto">
            <a:xfrm rot="2700000">
              <a:off x="6675661" y="2055695"/>
              <a:ext cx="1072950" cy="1067191"/>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AutoShape 59"/>
            <p:cNvSpPr/>
            <p:nvPr/>
          </p:nvSpPr>
          <p:spPr bwMode="auto">
            <a:xfrm>
              <a:off x="6884390" y="2284059"/>
              <a:ext cx="539418" cy="537043"/>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60" name="TextBox 76"/>
            <p:cNvSpPr txBox="1"/>
            <p:nvPr/>
          </p:nvSpPr>
          <p:spPr>
            <a:xfrm>
              <a:off x="8097945" y="2002809"/>
              <a:ext cx="2284695" cy="369332"/>
            </a:xfrm>
            <a:prstGeom prst="rect">
              <a:avLst/>
            </a:prstGeom>
            <a:noFill/>
            <a:effectLst/>
          </p:spPr>
          <p:txBody>
            <a:bodyPr wrap="square" rtlCol="0">
              <a:spAutoFit/>
            </a:bodyPr>
            <a:lstStyle/>
            <a:p>
              <a:r>
                <a:rPr lang="zh-CN" altLang="en-US" dirty="0">
                  <a:solidFill>
                    <a:schemeClr val="tx1">
                      <a:lumMod val="65000"/>
                      <a:lumOff val="35000"/>
                    </a:schemeClr>
                  </a:solidFill>
                  <a:latin typeface="微软雅黑" charset="-122"/>
                  <a:ea typeface="微软雅黑" charset="-122"/>
                </a:rPr>
                <a:t>贸易交往：</a:t>
              </a:r>
              <a:endParaRPr lang="en-US" altLang="zh-CN" dirty="0">
                <a:solidFill>
                  <a:schemeClr val="tx1">
                    <a:lumMod val="65000"/>
                    <a:lumOff val="35000"/>
                  </a:schemeClr>
                </a:solidFill>
                <a:latin typeface="微软雅黑" charset="-122"/>
                <a:ea typeface="微软雅黑" charset="-122"/>
              </a:endParaRPr>
            </a:p>
          </p:txBody>
        </p:sp>
        <p:sp>
          <p:nvSpPr>
            <p:cNvPr id="61" name="文本框 60"/>
            <p:cNvSpPr txBox="1"/>
            <p:nvPr/>
          </p:nvSpPr>
          <p:spPr>
            <a:xfrm>
              <a:off x="8097945" y="2319883"/>
              <a:ext cx="3115179" cy="1341521"/>
            </a:xfrm>
            <a:prstGeom prst="rect">
              <a:avLst/>
            </a:prstGeom>
            <a:noFill/>
            <a:effectLst/>
          </p:spPr>
          <p:txBody>
            <a:bodyPr wrap="square" rtlCol="0">
              <a:spAutoFit/>
            </a:bodyPr>
            <a:lstStyle/>
            <a:p>
              <a:pPr>
                <a:lnSpc>
                  <a:spcPct val="130000"/>
                </a:lnSpc>
              </a:pPr>
              <a:r>
                <a:rPr lang="zh-CN" altLang="en-US" sz="1600" dirty="0">
                  <a:solidFill>
                    <a:schemeClr val="tx1">
                      <a:lumMod val="65000"/>
                      <a:lumOff val="35000"/>
                    </a:schemeClr>
                  </a:solidFill>
                  <a:latin typeface="微软雅黑" charset="-122"/>
                  <a:ea typeface="微软雅黑" charset="-122"/>
                </a:rPr>
                <a:t>建立了统领周围</a:t>
              </a:r>
              <a:r>
                <a:rPr lang="en-US" altLang="zh-CN" sz="1600" dirty="0">
                  <a:solidFill>
                    <a:schemeClr val="tx1">
                      <a:lumMod val="65000"/>
                      <a:lumOff val="35000"/>
                    </a:schemeClr>
                  </a:solidFill>
                  <a:latin typeface="微软雅黑" charset="-122"/>
                  <a:ea typeface="微软雅黑" charset="-122"/>
                </a:rPr>
                <a:t>200</a:t>
              </a:r>
              <a:r>
                <a:rPr lang="zh-CN" altLang="en-US" sz="1600" dirty="0">
                  <a:solidFill>
                    <a:schemeClr val="tx1">
                      <a:lumMod val="65000"/>
                      <a:lumOff val="35000"/>
                    </a:schemeClr>
                  </a:solidFill>
                  <a:latin typeface="微软雅黑" charset="-122"/>
                  <a:ea typeface="微软雅黑" charset="-122"/>
                </a:rPr>
                <a:t>多个城邦的庞大雅典帝国，令雅典本土同远至西亚沿岸、北非等地殖民点的交往更为频繁。</a:t>
              </a:r>
              <a:endParaRPr lang="en-US" altLang="zh-CN" sz="1600" dirty="0">
                <a:solidFill>
                  <a:schemeClr val="tx1">
                    <a:lumMod val="65000"/>
                    <a:lumOff val="35000"/>
                  </a:schemeClr>
                </a:solidFill>
                <a:latin typeface="微软雅黑" charset="-122"/>
                <a:ea typeface="微软雅黑" charset="-122"/>
              </a:endParaRPr>
            </a:p>
          </p:txBody>
        </p:sp>
      </p:grpSp>
      <p:sp>
        <p:nvSpPr>
          <p:cNvPr id="46" name="Oval 7"/>
          <p:cNvSpPr>
            <a:spLocks noChangeArrowheads="1"/>
          </p:cNvSpPr>
          <p:nvPr/>
        </p:nvSpPr>
        <p:spPr bwMode="auto">
          <a:xfrm rot="2700000">
            <a:off x="4449445" y="2026285"/>
            <a:ext cx="1069340" cy="1067435"/>
          </a:xfrm>
          <a:prstGeom prst="rect">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AutoShape 123"/>
          <p:cNvSpPr/>
          <p:nvPr/>
        </p:nvSpPr>
        <p:spPr bwMode="auto">
          <a:xfrm>
            <a:off x="6944995" y="4574540"/>
            <a:ext cx="537845" cy="5378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58" name="AutoShape 124"/>
          <p:cNvSpPr/>
          <p:nvPr/>
        </p:nvSpPr>
        <p:spPr bwMode="auto">
          <a:xfrm>
            <a:off x="7094220" y="4725670"/>
            <a:ext cx="235585" cy="234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59" name="AutoShape 125"/>
          <p:cNvSpPr/>
          <p:nvPr/>
        </p:nvSpPr>
        <p:spPr bwMode="auto">
          <a:xfrm>
            <a:off x="7144385" y="4774565"/>
            <a:ext cx="135255" cy="1352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64" name="TextBox 76"/>
          <p:cNvSpPr txBox="1"/>
          <p:nvPr/>
        </p:nvSpPr>
        <p:spPr>
          <a:xfrm>
            <a:off x="1805305" y="2002790"/>
            <a:ext cx="2284730" cy="369570"/>
          </a:xfrm>
          <a:prstGeom prst="rect">
            <a:avLst/>
          </a:prstGeom>
          <a:noFill/>
          <a:effectLst/>
        </p:spPr>
        <p:txBody>
          <a:bodyPr wrap="square" rtlCol="0">
            <a:spAutoFit/>
          </a:bodyPr>
          <a:lstStyle/>
          <a:p>
            <a:pPr algn="r"/>
            <a:r>
              <a:rPr lang="zh-CN" altLang="en-US" dirty="0">
                <a:solidFill>
                  <a:schemeClr val="tx1">
                    <a:lumMod val="65000"/>
                    <a:lumOff val="35000"/>
                  </a:schemeClr>
                </a:solidFill>
                <a:latin typeface="微软雅黑" charset="-122"/>
                <a:ea typeface="微软雅黑" charset="-122"/>
              </a:rPr>
              <a:t>地理位置：</a:t>
            </a:r>
            <a:endParaRPr lang="en-US" altLang="zh-CN" dirty="0">
              <a:solidFill>
                <a:schemeClr val="tx1">
                  <a:lumMod val="65000"/>
                  <a:lumOff val="35000"/>
                </a:schemeClr>
              </a:solidFill>
              <a:latin typeface="微软雅黑" charset="-122"/>
              <a:ea typeface="微软雅黑" charset="-122"/>
            </a:endParaRPr>
          </a:p>
        </p:txBody>
      </p:sp>
      <p:sp>
        <p:nvSpPr>
          <p:cNvPr id="65" name="文本框 64"/>
          <p:cNvSpPr txBox="1"/>
          <p:nvPr/>
        </p:nvSpPr>
        <p:spPr>
          <a:xfrm>
            <a:off x="974725" y="2449195"/>
            <a:ext cx="3115310" cy="1021715"/>
          </a:xfrm>
          <a:prstGeom prst="rect">
            <a:avLst/>
          </a:prstGeom>
          <a:noFill/>
          <a:effectLst/>
        </p:spPr>
        <p:txBody>
          <a:bodyPr wrap="square" rtlCol="0">
            <a:spAutoFit/>
          </a:bodyPr>
          <a:lstStyle/>
          <a:p>
            <a:pPr>
              <a:lnSpc>
                <a:spcPct val="130000"/>
              </a:lnSpc>
            </a:pPr>
            <a:r>
              <a:rPr lang="zh-CN" altLang="en-US" sz="1600" dirty="0">
                <a:solidFill>
                  <a:schemeClr val="tx1">
                    <a:lumMod val="65000"/>
                    <a:lumOff val="35000"/>
                  </a:schemeClr>
                </a:solidFill>
                <a:latin typeface="微软雅黑" charset="-122"/>
                <a:ea typeface="微软雅黑" charset="-122"/>
              </a:rPr>
              <a:t>地中海北部希腊半岛东南部的阿提卡地区，有众多优良的港湾为亚、非、欧三洲之交通要冲。</a:t>
            </a:r>
            <a:endParaRPr lang="en-US" altLang="zh-CN" sz="1600" dirty="0">
              <a:solidFill>
                <a:schemeClr val="tx1">
                  <a:lumMod val="65000"/>
                  <a:lumOff val="35000"/>
                </a:schemeClr>
              </a:solidFill>
              <a:latin typeface="微软雅黑" charset="-122"/>
              <a:ea typeface="微软雅黑" charset="-122"/>
            </a:endParaRPr>
          </a:p>
        </p:txBody>
      </p:sp>
      <p:grpSp>
        <p:nvGrpSpPr>
          <p:cNvPr id="3" name="组合 2"/>
          <p:cNvGrpSpPr/>
          <p:nvPr/>
        </p:nvGrpSpPr>
        <p:grpSpPr>
          <a:xfrm>
            <a:off x="974509" y="4283168"/>
            <a:ext cx="4542789" cy="1112098"/>
            <a:chOff x="974509" y="4283168"/>
            <a:chExt cx="4542789" cy="1112098"/>
          </a:xfrm>
        </p:grpSpPr>
        <p:sp>
          <p:nvSpPr>
            <p:cNvPr id="48" name="Oval 9"/>
            <p:cNvSpPr>
              <a:spLocks noChangeArrowheads="1"/>
            </p:cNvSpPr>
            <p:nvPr/>
          </p:nvSpPr>
          <p:spPr bwMode="auto">
            <a:xfrm rot="2700000">
              <a:off x="4447228" y="4282208"/>
              <a:ext cx="1069110" cy="1071030"/>
            </a:xfrm>
            <a:prstGeom prst="rect">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Group 112"/>
            <p:cNvGrpSpPr/>
            <p:nvPr/>
          </p:nvGrpSpPr>
          <p:grpSpPr>
            <a:xfrm>
              <a:off x="4698745" y="4574573"/>
              <a:ext cx="538545" cy="504543"/>
              <a:chOff x="5368132" y="3540125"/>
              <a:chExt cx="465138" cy="435769"/>
            </a:xfrm>
            <a:solidFill>
              <a:schemeClr val="bg1"/>
            </a:solidFill>
            <a:effectLst/>
          </p:grpSpPr>
          <p:sp>
            <p:nvSpPr>
              <p:cNvPr id="54"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55"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grpSp>
        <p:sp>
          <p:nvSpPr>
            <p:cNvPr id="66" name="TextBox 76"/>
            <p:cNvSpPr txBox="1"/>
            <p:nvPr/>
          </p:nvSpPr>
          <p:spPr>
            <a:xfrm>
              <a:off x="1804993" y="4324588"/>
              <a:ext cx="2284695" cy="369332"/>
            </a:xfrm>
            <a:prstGeom prst="rect">
              <a:avLst/>
            </a:prstGeom>
            <a:noFill/>
            <a:effectLst/>
          </p:spPr>
          <p:txBody>
            <a:bodyPr wrap="square" rtlCol="0">
              <a:spAutoFit/>
            </a:bodyPr>
            <a:lstStyle/>
            <a:p>
              <a:pPr algn="r"/>
              <a:r>
                <a:rPr lang="zh-CN" altLang="en-US" dirty="0">
                  <a:solidFill>
                    <a:schemeClr val="tx1">
                      <a:lumMod val="65000"/>
                      <a:lumOff val="35000"/>
                    </a:schemeClr>
                  </a:solidFill>
                  <a:latin typeface="微软雅黑" charset="-122"/>
                  <a:ea typeface="微软雅黑" charset="-122"/>
                </a:rPr>
                <a:t>航海技术：</a:t>
              </a:r>
              <a:endParaRPr lang="en-US" altLang="zh-CN" dirty="0">
                <a:solidFill>
                  <a:schemeClr val="tx1">
                    <a:lumMod val="65000"/>
                    <a:lumOff val="35000"/>
                  </a:schemeClr>
                </a:solidFill>
                <a:latin typeface="微软雅黑" charset="-122"/>
                <a:ea typeface="微软雅黑" charset="-122"/>
              </a:endParaRPr>
            </a:p>
          </p:txBody>
        </p:sp>
        <p:sp>
          <p:nvSpPr>
            <p:cNvPr id="67" name="文本框 66"/>
            <p:cNvSpPr txBox="1"/>
            <p:nvPr/>
          </p:nvSpPr>
          <p:spPr>
            <a:xfrm>
              <a:off x="974509" y="4693920"/>
              <a:ext cx="3115179" cy="701346"/>
            </a:xfrm>
            <a:prstGeom prst="rect">
              <a:avLst/>
            </a:prstGeom>
            <a:noFill/>
            <a:effectLst/>
          </p:spPr>
          <p:txBody>
            <a:bodyPr wrap="square" rtlCol="0">
              <a:spAutoFit/>
            </a:bodyPr>
            <a:lstStyle/>
            <a:p>
              <a:pPr>
                <a:lnSpc>
                  <a:spcPct val="130000"/>
                </a:lnSpc>
              </a:pPr>
              <a:r>
                <a:rPr lang="zh-CN" altLang="en-US" sz="1600" dirty="0">
                  <a:solidFill>
                    <a:schemeClr val="tx1">
                      <a:lumMod val="65000"/>
                      <a:lumOff val="35000"/>
                    </a:schemeClr>
                  </a:solidFill>
                  <a:latin typeface="微软雅黑" charset="-122"/>
                  <a:ea typeface="微软雅黑" charset="-122"/>
                </a:rPr>
                <a:t>海运发达，航海技术在当时是首屈一指。</a:t>
              </a:r>
              <a:endParaRPr lang="en-US" altLang="zh-CN" sz="1600" dirty="0">
                <a:solidFill>
                  <a:schemeClr val="tx1">
                    <a:lumMod val="65000"/>
                    <a:lumOff val="35000"/>
                  </a:schemeClr>
                </a:solidFill>
                <a:latin typeface="微软雅黑" charset="-122"/>
                <a:ea typeface="微软雅黑" charset="-122"/>
              </a:endParaRPr>
            </a:p>
          </p:txBody>
        </p:sp>
      </p:grpSp>
      <p:sp>
        <p:nvSpPr>
          <p:cNvPr id="68" name="Oval 7"/>
          <p:cNvSpPr>
            <a:spLocks noChangeArrowheads="1"/>
          </p:cNvSpPr>
          <p:nvPr/>
        </p:nvSpPr>
        <p:spPr bwMode="auto">
          <a:xfrm rot="2700000">
            <a:off x="5382074" y="3020500"/>
            <a:ext cx="1463415" cy="1460788"/>
          </a:xfrm>
          <a:prstGeom prst="rect">
            <a:avLst/>
          </a:prstGeom>
          <a:solidFill>
            <a:srgbClr val="4353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任意多边形 69"/>
          <p:cNvSpPr/>
          <p:nvPr/>
        </p:nvSpPr>
        <p:spPr>
          <a:xfrm>
            <a:off x="0" y="4641662"/>
            <a:ext cx="2216338" cy="2216338"/>
          </a:xfrm>
          <a:custGeom>
            <a:avLst/>
            <a:gdLst>
              <a:gd name="connsiteX0" fmla="*/ 0 w 2946527"/>
              <a:gd name="connsiteY0" fmla="*/ 0 h 2946527"/>
              <a:gd name="connsiteX1" fmla="*/ 0 w 2946527"/>
              <a:gd name="connsiteY1" fmla="*/ 821885 h 2946527"/>
              <a:gd name="connsiteX2" fmla="*/ 2124642 w 2946527"/>
              <a:gd name="connsiteY2" fmla="*/ 2946527 h 2946527"/>
              <a:gd name="connsiteX3" fmla="*/ 2946527 w 2946527"/>
              <a:gd name="connsiteY3" fmla="*/ 2946527 h 2946527"/>
              <a:gd name="connsiteX4" fmla="*/ 0 w 2946527"/>
              <a:gd name="connsiteY4" fmla="*/ 0 h 2946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527" h="2946527">
                <a:moveTo>
                  <a:pt x="0" y="0"/>
                </a:moveTo>
                <a:lnTo>
                  <a:pt x="0" y="821885"/>
                </a:lnTo>
                <a:lnTo>
                  <a:pt x="2124642" y="2946527"/>
                </a:lnTo>
                <a:lnTo>
                  <a:pt x="2946527" y="2946527"/>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flipH="1" flipV="1">
            <a:off x="10336518" y="0"/>
            <a:ext cx="1855482" cy="1855482"/>
          </a:xfrm>
          <a:prstGeom prst="rtTriangl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直角三角形 72"/>
          <p:cNvSpPr/>
          <p:nvPr/>
        </p:nvSpPr>
        <p:spPr>
          <a:xfrm>
            <a:off x="-1" y="5502165"/>
            <a:ext cx="1355835" cy="1355835"/>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605309" y="524852"/>
            <a:ext cx="4028135" cy="901529"/>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黑体" pitchFamily="49" charset="-122"/>
                <a:ea typeface="黑体" pitchFamily="49" charset="-122"/>
              </a:rPr>
              <a:t>雅典海上贸易的发达及远征行动为瘟疫提供了传播途径</a:t>
            </a:r>
            <a:endParaRPr kumimoji="1" lang="zh-CN" altLang="en-US" sz="2755" b="1" dirty="0">
              <a:solidFill>
                <a:schemeClr val="bg1">
                  <a:lumMod val="50000"/>
                </a:schemeClr>
              </a:solidFill>
              <a:latin typeface="黑体" pitchFamily="49" charset="-122"/>
              <a:ea typeface="黑体" pitchFamily="49" charset="-122"/>
              <a:cs typeface="微软雅黑" charset="-122"/>
            </a:endParaRPr>
          </a:p>
        </p:txBody>
      </p:sp>
      <p:sp>
        <p:nvSpPr>
          <p:cNvPr id="49" name="AutoShape 4"/>
          <p:cNvSpPr/>
          <p:nvPr/>
        </p:nvSpPr>
        <p:spPr bwMode="auto">
          <a:xfrm>
            <a:off x="4723130" y="2298700"/>
            <a:ext cx="520700" cy="522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charset="-122"/>
              <a:sym typeface="Gill Sans" charset="0"/>
            </a:endParaRPr>
          </a:p>
        </p:txBody>
      </p:sp>
      <p:sp>
        <p:nvSpPr>
          <p:cNvPr id="62" name="TextBox 76"/>
          <p:cNvSpPr txBox="1"/>
          <p:nvPr/>
        </p:nvSpPr>
        <p:spPr>
          <a:xfrm>
            <a:off x="8278495" y="4324350"/>
            <a:ext cx="2284730" cy="369570"/>
          </a:xfrm>
          <a:prstGeom prst="rect">
            <a:avLst/>
          </a:prstGeom>
          <a:noFill/>
          <a:effectLst/>
        </p:spPr>
        <p:txBody>
          <a:bodyPr wrap="square" rtlCol="0">
            <a:spAutoFit/>
          </a:bodyPr>
          <a:lstStyle/>
          <a:p>
            <a:r>
              <a:rPr lang="zh-CN" altLang="en-US" dirty="0">
                <a:solidFill>
                  <a:schemeClr val="tx1">
                    <a:lumMod val="65000"/>
                    <a:lumOff val="35000"/>
                  </a:schemeClr>
                </a:solidFill>
                <a:latin typeface="微软雅黑" charset="-122"/>
                <a:ea typeface="微软雅黑" charset="-122"/>
              </a:rPr>
              <a:t>瘟疫传播：</a:t>
            </a:r>
            <a:endParaRPr lang="en-US" altLang="zh-CN" dirty="0">
              <a:solidFill>
                <a:schemeClr val="tx1">
                  <a:lumMod val="65000"/>
                  <a:lumOff val="35000"/>
                </a:schemeClr>
              </a:solidFill>
              <a:latin typeface="微软雅黑" charset="-122"/>
              <a:ea typeface="微软雅黑" charset="-122"/>
            </a:endParaRPr>
          </a:p>
        </p:txBody>
      </p:sp>
      <p:sp>
        <p:nvSpPr>
          <p:cNvPr id="63" name="文本框 62"/>
          <p:cNvSpPr txBox="1"/>
          <p:nvPr/>
        </p:nvSpPr>
        <p:spPr>
          <a:xfrm>
            <a:off x="8188325" y="4693920"/>
            <a:ext cx="3115310" cy="1661795"/>
          </a:xfrm>
          <a:prstGeom prst="rect">
            <a:avLst/>
          </a:prstGeom>
          <a:noFill/>
          <a:effectLst/>
        </p:spPr>
        <p:txBody>
          <a:bodyPr wrap="square" rtlCol="0">
            <a:spAutoFit/>
          </a:bodyPr>
          <a:lstStyle/>
          <a:p>
            <a:pPr>
              <a:lnSpc>
                <a:spcPct val="130000"/>
              </a:lnSpc>
            </a:pPr>
            <a:r>
              <a:rPr lang="zh-CN" altLang="en-US" sz="1600" dirty="0">
                <a:solidFill>
                  <a:schemeClr val="tx1">
                    <a:lumMod val="65000"/>
                    <a:lumOff val="35000"/>
                  </a:schemeClr>
                </a:solidFill>
                <a:latin typeface="微软雅黑" charset="-122"/>
                <a:ea typeface="微软雅黑" charset="-122"/>
              </a:rPr>
              <a:t>诸多希腊人城邦或殖民点，在往返交往中构成了瘟疫向希腊本土传播的跳板，从而成就了瘟疫能够首先在雅典的比雷埃夫斯港登陆这一事实。</a:t>
            </a:r>
            <a:endParaRPr lang="en-US" altLang="zh-CN" sz="1600" dirty="0">
              <a:solidFill>
                <a:schemeClr val="tx1">
                  <a:lumMod val="65000"/>
                  <a:lumOff val="35000"/>
                </a:schemeClr>
              </a:solidFill>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0-#ppt_w/2"/>
                                          </p:val>
                                        </p:tav>
                                        <p:tav tm="100000">
                                          <p:val>
                                            <p:strVal val="#ppt_x"/>
                                          </p:val>
                                        </p:tav>
                                      </p:tavLst>
                                    </p:anim>
                                    <p:anim calcmode="lin" valueType="num">
                                      <p:cBhvr additive="base">
                                        <p:cTn id="12" dur="500" fill="hold"/>
                                        <p:tgtEl>
                                          <p:spTgt spid="73"/>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0-#ppt_h/2"/>
                                          </p:val>
                                        </p:tav>
                                        <p:tav tm="100000">
                                          <p:val>
                                            <p:strVal val="#ppt_y"/>
                                          </p:val>
                                        </p:tav>
                                      </p:tavLst>
                                    </p:anim>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par>
                                <p:cTn id="20" presetID="22" presetClass="entr" presetSubtype="2"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hape 539"/>
          <p:cNvSpPr/>
          <p:nvPr/>
        </p:nvSpPr>
        <p:spPr bwMode="auto">
          <a:xfrm>
            <a:off x="1476375" y="2495550"/>
            <a:ext cx="2527300" cy="1274763"/>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chemeClr val="bg1">
              <a:lumMod val="50000"/>
            </a:schemeClr>
          </a:solidFill>
          <a:ln>
            <a:noFill/>
          </a:ln>
        </p:spPr>
        <p:txBody>
          <a:bodyPr lIns="0" tIns="0" rIns="0" bIns="0" anchor="ctr"/>
          <a:lstStyle/>
          <a:p>
            <a:endParaRPr lang="zh-CN" altLang="en-US"/>
          </a:p>
        </p:txBody>
      </p:sp>
      <p:sp>
        <p:nvSpPr>
          <p:cNvPr id="52229" name="Shape 544"/>
          <p:cNvSpPr/>
          <p:nvPr/>
        </p:nvSpPr>
        <p:spPr bwMode="auto">
          <a:xfrm>
            <a:off x="3702050" y="2493963"/>
            <a:ext cx="2528888" cy="127635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43536A"/>
          </a:solidFill>
          <a:ln>
            <a:noFill/>
          </a:ln>
        </p:spPr>
        <p:txBody>
          <a:bodyPr lIns="0" tIns="0" rIns="0" bIns="0" anchor="ctr"/>
          <a:lstStyle/>
          <a:p>
            <a:endParaRPr lang="zh-CN" altLang="en-US"/>
          </a:p>
        </p:txBody>
      </p:sp>
      <p:sp>
        <p:nvSpPr>
          <p:cNvPr id="52231" name="Shape 549"/>
          <p:cNvSpPr/>
          <p:nvPr/>
        </p:nvSpPr>
        <p:spPr bwMode="auto">
          <a:xfrm>
            <a:off x="5932488" y="2493963"/>
            <a:ext cx="2527300" cy="1276350"/>
          </a:xfrm>
          <a:custGeom>
            <a:avLst/>
            <a:gdLst>
              <a:gd name="T0" fmla="*/ 5499 w 21600"/>
              <a:gd name="T1" fmla="*/ 0 h 21600"/>
              <a:gd name="T2" fmla="*/ 364703 w 21600"/>
              <a:gd name="T3" fmla="*/ 642134 h 21600"/>
              <a:gd name="T4" fmla="*/ 0 w 21600"/>
              <a:gd name="T5" fmla="*/ 1276350 h 21600"/>
              <a:gd name="T6" fmla="*/ 2169851 w 21600"/>
              <a:gd name="T7" fmla="*/ 1276350 h 21600"/>
              <a:gd name="T8" fmla="*/ 2527300 w 21600"/>
              <a:gd name="T9" fmla="*/ 647807 h 21600"/>
              <a:gd name="T10" fmla="*/ 2184593 w 21600"/>
              <a:gd name="T11" fmla="*/ 1064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chemeClr val="bg1">
              <a:lumMod val="50000"/>
            </a:schemeClr>
          </a:solidFill>
          <a:ln>
            <a:noFill/>
          </a:ln>
        </p:spPr>
        <p:txBody>
          <a:bodyPr lIns="0" tIns="0" rIns="0" bIns="0" anchor="ctr"/>
          <a:lstStyle/>
          <a:p>
            <a:endParaRPr lang="zh-CN" altLang="en-US"/>
          </a:p>
        </p:txBody>
      </p:sp>
      <p:sp>
        <p:nvSpPr>
          <p:cNvPr id="52233" name="Shape 555"/>
          <p:cNvSpPr/>
          <p:nvPr/>
        </p:nvSpPr>
        <p:spPr bwMode="auto">
          <a:xfrm>
            <a:off x="8161338" y="2493963"/>
            <a:ext cx="2528887" cy="1276350"/>
          </a:xfrm>
          <a:custGeom>
            <a:avLst/>
            <a:gdLst>
              <a:gd name="T0" fmla="*/ 5503 w 21600"/>
              <a:gd name="T1" fmla="*/ 0 h 21600"/>
              <a:gd name="T2" fmla="*/ 364932 w 21600"/>
              <a:gd name="T3" fmla="*/ 642134 h 21600"/>
              <a:gd name="T4" fmla="*/ 0 w 21600"/>
              <a:gd name="T5" fmla="*/ 1276350 h 21600"/>
              <a:gd name="T6" fmla="*/ 2171213 w 21600"/>
              <a:gd name="T7" fmla="*/ 1276350 h 21600"/>
              <a:gd name="T8" fmla="*/ 2528887 w 21600"/>
              <a:gd name="T9" fmla="*/ 647807 h 21600"/>
              <a:gd name="T10" fmla="*/ 2185965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extrusionOk="0">
                <a:moveTo>
                  <a:pt x="47" y="0"/>
                </a:moveTo>
                <a:lnTo>
                  <a:pt x="3117" y="10867"/>
                </a:lnTo>
                <a:lnTo>
                  <a:pt x="0" y="21600"/>
                </a:lnTo>
                <a:lnTo>
                  <a:pt x="18545" y="21600"/>
                </a:lnTo>
                <a:lnTo>
                  <a:pt x="21600" y="10963"/>
                </a:lnTo>
                <a:lnTo>
                  <a:pt x="18671" y="18"/>
                </a:lnTo>
                <a:lnTo>
                  <a:pt x="47" y="0"/>
                </a:lnTo>
                <a:close/>
              </a:path>
            </a:pathLst>
          </a:custGeom>
          <a:solidFill>
            <a:srgbClr val="43536A"/>
          </a:solidFill>
          <a:ln>
            <a:noFill/>
          </a:ln>
        </p:spPr>
        <p:txBody>
          <a:bodyPr lIns="0" tIns="0" rIns="0" bIns="0" anchor="ctr"/>
          <a:lstStyle/>
          <a:p>
            <a:endParaRPr lang="zh-CN" altLang="en-US"/>
          </a:p>
        </p:txBody>
      </p:sp>
      <p:sp>
        <p:nvSpPr>
          <p:cNvPr id="18" name="文本框 17"/>
          <p:cNvSpPr txBox="1"/>
          <p:nvPr/>
        </p:nvSpPr>
        <p:spPr>
          <a:xfrm>
            <a:off x="605309" y="691692"/>
            <a:ext cx="4028135" cy="567848"/>
          </a:xfrm>
          <a:prstGeom prst="rect">
            <a:avLst/>
          </a:prstGeom>
          <a:noFill/>
        </p:spPr>
        <p:txBody>
          <a:bodyPr wrap="square" rtlCol="0" anchor="ctr">
            <a:spAutoFit/>
          </a:bodyPr>
          <a:lstStyle/>
          <a:p>
            <a:pPr>
              <a:lnSpc>
                <a:spcPct val="110000"/>
              </a:lnSpc>
            </a:pPr>
            <a:r>
              <a:rPr kumimoji="1" lang="zh-CN" altLang="en-US" sz="3200" b="1" dirty="0">
                <a:solidFill>
                  <a:schemeClr val="bg1">
                    <a:lumMod val="50000"/>
                  </a:schemeClr>
                </a:solidFill>
                <a:latin typeface="黑体" pitchFamily="49" charset="-122"/>
                <a:ea typeface="黑体" pitchFamily="49" charset="-122"/>
              </a:rPr>
              <a:t>雅典人远征埃及</a:t>
            </a:r>
            <a:endParaRPr kumimoji="1" lang="zh-CN" altLang="en-US" sz="3200" b="1" dirty="0">
              <a:solidFill>
                <a:schemeClr val="bg1">
                  <a:lumMod val="50000"/>
                </a:schemeClr>
              </a:solidFill>
              <a:latin typeface="黑体" pitchFamily="49" charset="-122"/>
              <a:ea typeface="黑体" pitchFamily="49" charset="-122"/>
              <a:cs typeface="微软雅黑" charset="-122"/>
            </a:endParaRPr>
          </a:p>
        </p:txBody>
      </p:sp>
      <p:sp>
        <p:nvSpPr>
          <p:cNvPr id="19" name="Subtitle 2"/>
          <p:cNvSpPr txBox="1"/>
          <p:nvPr/>
        </p:nvSpPr>
        <p:spPr bwMode="auto">
          <a:xfrm>
            <a:off x="1364859" y="4170363"/>
            <a:ext cx="2750331" cy="141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公元前</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525</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年至公元前</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404</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年，古埃及正被波斯统治</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波斯帝国统治范围内的人员往来密切</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这 样便为疾病自北非向外扩散提供了途径。</a:t>
            </a:r>
            <a:endParaRPr lang="en-US" altLang="zh-CN" sz="1400" dirty="0">
              <a:solidFill>
                <a:schemeClr val="bg1">
                  <a:lumMod val="50000"/>
                </a:schemeClr>
              </a:solidFill>
              <a:latin typeface="微软雅黑" charset="-122"/>
              <a:ea typeface="微软雅黑" charset="-122"/>
              <a:cs typeface="Open Sans Light" charset="0"/>
            </a:endParaRPr>
          </a:p>
        </p:txBody>
      </p:sp>
      <p:sp>
        <p:nvSpPr>
          <p:cNvPr id="20" name="Subtitle 2"/>
          <p:cNvSpPr txBox="1"/>
          <p:nvPr/>
        </p:nvSpPr>
        <p:spPr bwMode="auto">
          <a:xfrm>
            <a:off x="4855772" y="4154488"/>
            <a:ext cx="2750331" cy="115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约公元前</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460</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年</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埃及边境上的利比亚人发动了几乎遍及 埃及全境的反波斯国王的暴动</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并请求雅典给予援助。</a:t>
            </a:r>
            <a:endParaRPr lang="en-US" altLang="zh-CN" sz="1400" dirty="0">
              <a:solidFill>
                <a:schemeClr val="bg1">
                  <a:lumMod val="50000"/>
                </a:schemeClr>
              </a:solidFill>
              <a:latin typeface="微软雅黑" charset="-122"/>
              <a:ea typeface="微软雅黑" charset="-122"/>
              <a:cs typeface="Open Sans Light" charset="0"/>
            </a:endParaRPr>
          </a:p>
        </p:txBody>
      </p:sp>
      <p:sp>
        <p:nvSpPr>
          <p:cNvPr id="21" name="Subtitle 2"/>
          <p:cNvSpPr txBox="1"/>
          <p:nvPr/>
        </p:nvSpPr>
        <p:spPr bwMode="auto">
          <a:xfrm>
            <a:off x="8161338" y="4170363"/>
            <a:ext cx="2750331" cy="193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雅典一度控制了尼罗河和孟菲 斯城</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由此引发了一段历时</a:t>
            </a:r>
            <a:r>
              <a:rPr lang="en-US" altLang="zh-CN" sz="1400" b="1" dirty="0">
                <a:solidFill>
                  <a:schemeClr val="bg1">
                    <a:lumMod val="50000"/>
                  </a:schemeClr>
                </a:solidFill>
                <a:latin typeface="微软雅黑" charset="-122"/>
                <a:ea typeface="微软雅黑" charset="-122"/>
                <a:cs typeface="Lantinghei SC Demibold" charset="-122"/>
                <a:sym typeface="时尚中黑简体" charset="0"/>
              </a:rPr>
              <a:t>6</a:t>
            </a: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年的雅典人远征埃及并 大败而归的历史。这一远征行动便为瘟疫在自北非向 波斯其他统治地扩散的同时也传往雅典提供了可能。</a:t>
            </a:r>
            <a:endParaRPr lang="en-US" altLang="zh-CN" sz="1400" dirty="0">
              <a:solidFill>
                <a:schemeClr val="bg1">
                  <a:lumMod val="50000"/>
                </a:schemeClr>
              </a:solidFill>
              <a:latin typeface="微软雅黑" charset="-122"/>
              <a:ea typeface="微软雅黑" charset="-122"/>
              <a:cs typeface="Open Sans Light" charset="0"/>
            </a:endParaRPr>
          </a:p>
        </p:txBody>
      </p:sp>
      <p:sp>
        <p:nvSpPr>
          <p:cNvPr id="31" name="文本框 30"/>
          <p:cNvSpPr txBox="1"/>
          <p:nvPr/>
        </p:nvSpPr>
        <p:spPr>
          <a:xfrm>
            <a:off x="2426070" y="2855179"/>
            <a:ext cx="627095" cy="52322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01</a:t>
            </a:r>
            <a:endParaRPr lang="en-US" altLang="zh-CN" sz="2800" b="1" dirty="0">
              <a:solidFill>
                <a:schemeClr val="bg1"/>
              </a:solidFill>
              <a:latin typeface="微软雅黑" charset="-122"/>
              <a:ea typeface="微软雅黑" charset="-122"/>
            </a:endParaRPr>
          </a:p>
        </p:txBody>
      </p:sp>
      <p:sp>
        <p:nvSpPr>
          <p:cNvPr id="2" name="文本框 1"/>
          <p:cNvSpPr txBox="1"/>
          <p:nvPr/>
        </p:nvSpPr>
        <p:spPr>
          <a:xfrm>
            <a:off x="4653015" y="2855179"/>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02</a:t>
            </a:r>
            <a:endParaRPr lang="en-US" altLang="zh-CN" sz="2800" b="1" dirty="0">
              <a:solidFill>
                <a:schemeClr val="bg1"/>
              </a:solidFill>
              <a:latin typeface="微软雅黑" charset="-122"/>
              <a:ea typeface="微软雅黑" charset="-122"/>
            </a:endParaRPr>
          </a:p>
        </p:txBody>
      </p:sp>
      <p:sp>
        <p:nvSpPr>
          <p:cNvPr id="3" name="文本框 2"/>
          <p:cNvSpPr txBox="1"/>
          <p:nvPr/>
        </p:nvSpPr>
        <p:spPr>
          <a:xfrm>
            <a:off x="6882500" y="2855179"/>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03</a:t>
            </a:r>
            <a:endParaRPr lang="en-US" altLang="zh-CN" sz="2800" b="1" dirty="0">
              <a:solidFill>
                <a:schemeClr val="bg1"/>
              </a:solidFill>
              <a:latin typeface="微软雅黑" charset="-122"/>
              <a:ea typeface="微软雅黑" charset="-122"/>
            </a:endParaRPr>
          </a:p>
        </p:txBody>
      </p:sp>
      <p:sp>
        <p:nvSpPr>
          <p:cNvPr id="4" name="文本框 3"/>
          <p:cNvSpPr txBox="1"/>
          <p:nvPr/>
        </p:nvSpPr>
        <p:spPr>
          <a:xfrm>
            <a:off x="9111985" y="2855179"/>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04</a:t>
            </a:r>
            <a:endParaRPr lang="en-US" altLang="zh-CN" sz="2800" b="1" dirty="0">
              <a:solidFill>
                <a:schemeClr val="bg1"/>
              </a:solidFill>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3"/>
          </p:nvPr>
        </p:nvPicPr>
        <p:blipFill>
          <a:blip r:embed="rId1">
            <a:extLst>
              <a:ext uri="{28A0092B-C50C-407E-A947-70E740481C1C}">
                <a14:useLocalDpi xmlns:a14="http://schemas.microsoft.com/office/drawing/2010/main" val="0"/>
              </a:ext>
            </a:extLst>
          </a:blip>
          <a:srcRect t="7802" b="7802"/>
          <a:stretch>
            <a:fillRect/>
          </a:stretch>
        </p:blipFill>
        <p:spPr/>
      </p:pic>
      <p:sp>
        <p:nvSpPr>
          <p:cNvPr id="32" name="Rectangle 31"/>
          <p:cNvSpPr/>
          <p:nvPr/>
        </p:nvSpPr>
        <p:spPr>
          <a:xfrm>
            <a:off x="-146" y="0"/>
            <a:ext cx="12193735" cy="6858000"/>
          </a:xfrm>
          <a:prstGeom prst="rect">
            <a:avLst/>
          </a:prstGeom>
          <a:solidFill>
            <a:srgbClr val="43536A">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Subtitle 2"/>
          <p:cNvSpPr txBox="1"/>
          <p:nvPr/>
        </p:nvSpPr>
        <p:spPr>
          <a:xfrm>
            <a:off x="5076751" y="4014687"/>
            <a:ext cx="2819928" cy="1381051"/>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伯里克利实行坚壁清野、迁民入城、诱敌深入的军事战略使恶劣的雅典城市环境雪上加霜，也给瘟疫的流行带来了进一步的便利。</a:t>
            </a:r>
            <a:endParaRPr lang="en-US" sz="1600" dirty="0">
              <a:solidFill>
                <a:schemeClr val="bg1"/>
              </a:solidFill>
              <a:latin typeface="Poppins Light" charset="0"/>
              <a:ea typeface="Poppins Light" charset="0"/>
              <a:cs typeface="Poppins Light" charset="0"/>
            </a:endParaRPr>
          </a:p>
        </p:txBody>
      </p:sp>
      <p:sp>
        <p:nvSpPr>
          <p:cNvPr id="57" name="Subtitle 2"/>
          <p:cNvSpPr txBox="1"/>
          <p:nvPr/>
        </p:nvSpPr>
        <p:spPr>
          <a:xfrm>
            <a:off x="8741575" y="4019467"/>
            <a:ext cx="2819928" cy="1637532"/>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由于没有可靠的后勤保障与援助，大 批人栖息于庙宇或者神殿之中，甚至雅典的卫城、挨琉西斯的狄密特女神庙等遭受神诅咒的土地都建起了房屋。</a:t>
            </a:r>
            <a:endParaRPr lang="en-US" sz="1600" dirty="0">
              <a:solidFill>
                <a:schemeClr val="bg1"/>
              </a:solidFill>
              <a:latin typeface="Poppins Light" charset="0"/>
              <a:ea typeface="Poppins Light" charset="0"/>
              <a:cs typeface="Poppins Light" charset="0"/>
            </a:endParaRPr>
          </a:p>
        </p:txBody>
      </p:sp>
      <p:sp>
        <p:nvSpPr>
          <p:cNvPr id="60" name="Subtitle 2"/>
          <p:cNvSpPr txBox="1"/>
          <p:nvPr/>
        </p:nvSpPr>
        <p:spPr>
          <a:xfrm>
            <a:off x="1466563" y="3968659"/>
            <a:ext cx="2819928" cy="1120467"/>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缺乏有效公共卫生系统的年代，城市垃圾得不到合理的处理，城市各处肮脏不堪，连居民的饮用水也被污染</a:t>
            </a:r>
            <a:r>
              <a:rPr lang="zh-CN" altLang="en-US" sz="1200" dirty="0">
                <a:solidFill>
                  <a:schemeClr val="bg1"/>
                </a:solidFill>
                <a:latin typeface="Poppins Light" charset="0"/>
                <a:ea typeface="Poppins Light" charset="0"/>
                <a:cs typeface="Poppins Light" charset="0"/>
              </a:rPr>
              <a:t>。</a:t>
            </a:r>
            <a:endParaRPr lang="en-US" sz="1200" dirty="0">
              <a:solidFill>
                <a:schemeClr val="bg1"/>
              </a:solidFill>
              <a:latin typeface="Poppins Light" charset="0"/>
              <a:ea typeface="Poppins Light" charset="0"/>
              <a:cs typeface="Poppins Light" charset="0"/>
            </a:endParaRPr>
          </a:p>
        </p:txBody>
      </p:sp>
      <p:sp>
        <p:nvSpPr>
          <p:cNvPr id="63" name="Subtitle 2"/>
          <p:cNvSpPr txBox="1"/>
          <p:nvPr/>
        </p:nvSpPr>
        <p:spPr>
          <a:xfrm>
            <a:off x="5116752" y="2075933"/>
            <a:ext cx="2819928" cy="1124571"/>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瘟疫流行时，由于人们身体内部燥热，半死的人群集于泉水的周围，或者干脆裸体跳进冷水中降温止热。</a:t>
            </a:r>
            <a:endParaRPr lang="en-US" sz="1600" dirty="0">
              <a:solidFill>
                <a:schemeClr val="bg1"/>
              </a:solidFill>
              <a:latin typeface="Poppins Light" charset="0"/>
              <a:ea typeface="Poppins Light" charset="0"/>
              <a:cs typeface="Poppins Light" charset="0"/>
            </a:endParaRPr>
          </a:p>
        </p:txBody>
      </p:sp>
      <p:sp>
        <p:nvSpPr>
          <p:cNvPr id="66" name="Subtitle 2"/>
          <p:cNvSpPr txBox="1"/>
          <p:nvPr/>
        </p:nvSpPr>
        <p:spPr>
          <a:xfrm>
            <a:off x="8741575" y="2075933"/>
            <a:ext cx="2819928" cy="868090"/>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在雅典</a:t>
            </a:r>
            <a:r>
              <a:rPr lang="en-US" altLang="zh-CN" sz="1600" dirty="0">
                <a:solidFill>
                  <a:schemeClr val="bg1"/>
                </a:solidFill>
                <a:latin typeface="Poppins Light" charset="0"/>
                <a:ea typeface="Poppins Light" charset="0"/>
                <a:cs typeface="Poppins Light" charset="0"/>
              </a:rPr>
              <a:t>4.4</a:t>
            </a:r>
            <a:r>
              <a:rPr lang="zh-CN" altLang="en-US" sz="1600" dirty="0">
                <a:solidFill>
                  <a:schemeClr val="bg1"/>
                </a:solidFill>
                <a:latin typeface="Poppins Light" charset="0"/>
                <a:ea typeface="Poppins Light" charset="0"/>
                <a:cs typeface="Poppins Light" charset="0"/>
              </a:rPr>
              <a:t>平方英里的面积中，居住了</a:t>
            </a:r>
            <a:r>
              <a:rPr lang="en-US" altLang="zh-CN" sz="1600" dirty="0">
                <a:solidFill>
                  <a:schemeClr val="bg1"/>
                </a:solidFill>
                <a:latin typeface="Poppins Light" charset="0"/>
                <a:ea typeface="Poppins Light" charset="0"/>
                <a:cs typeface="Poppins Light" charset="0"/>
              </a:rPr>
              <a:t>25</a:t>
            </a:r>
            <a:r>
              <a:rPr lang="zh-CN" altLang="en-US" sz="1600" dirty="0">
                <a:solidFill>
                  <a:schemeClr val="bg1"/>
                </a:solidFill>
                <a:latin typeface="Poppins Light" charset="0"/>
                <a:ea typeface="Poppins Light" charset="0"/>
                <a:cs typeface="Poppins Light" charset="0"/>
              </a:rPr>
              <a:t>万的人口（市民</a:t>
            </a:r>
            <a:r>
              <a:rPr lang="en-US" altLang="zh-CN" sz="1600" dirty="0">
                <a:solidFill>
                  <a:schemeClr val="bg1"/>
                </a:solidFill>
                <a:latin typeface="Poppins Light" charset="0"/>
                <a:ea typeface="Poppins Light" charset="0"/>
                <a:cs typeface="Poppins Light" charset="0"/>
              </a:rPr>
              <a:t>13.5</a:t>
            </a:r>
            <a:r>
              <a:rPr lang="zh-CN" altLang="en-US" sz="1600" dirty="0">
                <a:solidFill>
                  <a:schemeClr val="bg1"/>
                </a:solidFill>
                <a:latin typeface="Poppins Light" charset="0"/>
                <a:ea typeface="Poppins Light" charset="0"/>
                <a:cs typeface="Poppins Light" charset="0"/>
              </a:rPr>
              <a:t>万、俘虏</a:t>
            </a:r>
            <a:r>
              <a:rPr lang="en-US" altLang="zh-CN" sz="1600" dirty="0">
                <a:solidFill>
                  <a:schemeClr val="bg1"/>
                </a:solidFill>
                <a:latin typeface="Poppins Light" charset="0"/>
                <a:ea typeface="Poppins Light" charset="0"/>
                <a:cs typeface="Poppins Light" charset="0"/>
              </a:rPr>
              <a:t>1.5</a:t>
            </a:r>
            <a:r>
              <a:rPr lang="zh-CN" altLang="en-US" sz="1600" dirty="0">
                <a:solidFill>
                  <a:schemeClr val="bg1"/>
                </a:solidFill>
                <a:latin typeface="Poppins Light" charset="0"/>
                <a:ea typeface="Poppins Light" charset="0"/>
                <a:cs typeface="Poppins Light" charset="0"/>
              </a:rPr>
              <a:t>万、奴隶</a:t>
            </a:r>
            <a:r>
              <a:rPr lang="en-US" altLang="zh-CN" sz="1600" dirty="0">
                <a:solidFill>
                  <a:schemeClr val="bg1"/>
                </a:solidFill>
                <a:latin typeface="Poppins Light" charset="0"/>
                <a:ea typeface="Poppins Light" charset="0"/>
                <a:cs typeface="Poppins Light" charset="0"/>
              </a:rPr>
              <a:t>10</a:t>
            </a:r>
            <a:r>
              <a:rPr lang="zh-CN" altLang="en-US" sz="1600" dirty="0">
                <a:solidFill>
                  <a:schemeClr val="bg1"/>
                </a:solidFill>
                <a:latin typeface="Poppins Light" charset="0"/>
                <a:ea typeface="Poppins Light" charset="0"/>
                <a:cs typeface="Poppins Light" charset="0"/>
              </a:rPr>
              <a:t>万）。</a:t>
            </a:r>
            <a:endParaRPr lang="en-US" sz="1600" dirty="0">
              <a:solidFill>
                <a:schemeClr val="bg1"/>
              </a:solidFill>
              <a:latin typeface="Poppins Light" charset="0"/>
              <a:ea typeface="Poppins Light" charset="0"/>
              <a:cs typeface="Poppins Light" charset="0"/>
            </a:endParaRPr>
          </a:p>
        </p:txBody>
      </p:sp>
      <p:sp>
        <p:nvSpPr>
          <p:cNvPr id="69" name="Subtitle 2"/>
          <p:cNvSpPr txBox="1"/>
          <p:nvPr/>
        </p:nvSpPr>
        <p:spPr>
          <a:xfrm>
            <a:off x="1476071" y="2131459"/>
            <a:ext cx="2819928" cy="868090"/>
          </a:xfrm>
          <a:prstGeom prst="rect">
            <a:avLst/>
          </a:prstGeom>
        </p:spPr>
        <p:txBody>
          <a:bodyPr vert="horz" wrap="square" lIns="108745" tIns="54372" rIns="108745" bIns="54372"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2020"/>
              </a:lnSpc>
            </a:pPr>
            <a:r>
              <a:rPr lang="zh-CN" altLang="en-US" sz="1600" dirty="0">
                <a:solidFill>
                  <a:schemeClr val="bg1"/>
                </a:solidFill>
                <a:latin typeface="Poppins Light" charset="0"/>
                <a:ea typeface="Poppins Light" charset="0"/>
                <a:cs typeface="Poppins Light" charset="0"/>
              </a:rPr>
              <a:t>雅典稠密的人群、狭窄的城市空间加剧了城市卫生条件的恶化。</a:t>
            </a:r>
            <a:endParaRPr lang="en-US" sz="1600" dirty="0">
              <a:solidFill>
                <a:schemeClr val="bg1"/>
              </a:solidFill>
              <a:latin typeface="Poppins Light" charset="0"/>
              <a:ea typeface="Poppins Light" charset="0"/>
              <a:cs typeface="Poppins Light" charset="0"/>
            </a:endParaRPr>
          </a:p>
        </p:txBody>
      </p:sp>
      <p:sp>
        <p:nvSpPr>
          <p:cNvPr id="30" name="文本框 29"/>
          <p:cNvSpPr txBox="1"/>
          <p:nvPr/>
        </p:nvSpPr>
        <p:spPr>
          <a:xfrm>
            <a:off x="926817" y="506380"/>
            <a:ext cx="4587863" cy="982385"/>
          </a:xfrm>
          <a:prstGeom prst="rect">
            <a:avLst/>
          </a:prstGeom>
          <a:noFill/>
        </p:spPr>
        <p:txBody>
          <a:bodyPr wrap="square" rtlCol="0" anchor="ctr">
            <a:spAutoFit/>
          </a:bodyPr>
          <a:lstStyle/>
          <a:p>
            <a:pPr>
              <a:lnSpc>
                <a:spcPct val="110000"/>
              </a:lnSpc>
            </a:pPr>
            <a:r>
              <a:rPr kumimoji="1" lang="zh-CN" altLang="en-US" sz="2800" b="1" dirty="0">
                <a:solidFill>
                  <a:schemeClr val="bg1"/>
                </a:solidFill>
                <a:latin typeface="黑体" pitchFamily="49" charset="-122"/>
                <a:ea typeface="黑体" pitchFamily="49" charset="-122"/>
              </a:rPr>
              <a:t>雅典城镇居民恶劣的生存环境为瘟疫的爆发提供了土壤</a:t>
            </a:r>
            <a:endParaRPr kumimoji="1" lang="zh-CN" altLang="en-US" sz="2800" b="1" dirty="0">
              <a:solidFill>
                <a:schemeClr val="bg1"/>
              </a:solidFill>
              <a:latin typeface="黑体" pitchFamily="49" charset="-122"/>
              <a:ea typeface="黑体" pitchFamily="49" charset="-122"/>
              <a:cs typeface="微软雅黑" charset="-122"/>
            </a:endParaRPr>
          </a:p>
        </p:txBody>
      </p:sp>
      <p:sp>
        <p:nvSpPr>
          <p:cNvPr id="31" name="文本框 30"/>
          <p:cNvSpPr txBox="1"/>
          <p:nvPr/>
        </p:nvSpPr>
        <p:spPr>
          <a:xfrm>
            <a:off x="740145" y="2105244"/>
            <a:ext cx="627095" cy="52322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01</a:t>
            </a:r>
            <a:endParaRPr lang="en-US" altLang="zh-CN" sz="2800" b="1" dirty="0">
              <a:solidFill>
                <a:schemeClr val="bg1"/>
              </a:solidFill>
              <a:latin typeface="微软雅黑" charset="-122"/>
              <a:ea typeface="微软雅黑" charset="-122"/>
            </a:endParaRPr>
          </a:p>
        </p:txBody>
      </p:sp>
      <p:sp>
        <p:nvSpPr>
          <p:cNvPr id="5" name="文本框 4"/>
          <p:cNvSpPr txBox="1"/>
          <p:nvPr/>
        </p:nvSpPr>
        <p:spPr>
          <a:xfrm>
            <a:off x="7986765" y="4019769"/>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06</a:t>
            </a:r>
            <a:endParaRPr lang="en-US" altLang="zh-CN" sz="2800" b="1" dirty="0">
              <a:solidFill>
                <a:schemeClr val="bg1"/>
              </a:solidFill>
              <a:latin typeface="微软雅黑" charset="-122"/>
              <a:ea typeface="微软雅黑" charset="-122"/>
            </a:endParaRPr>
          </a:p>
        </p:txBody>
      </p:sp>
      <p:sp>
        <p:nvSpPr>
          <p:cNvPr id="6" name="文本框 5"/>
          <p:cNvSpPr txBox="1"/>
          <p:nvPr/>
        </p:nvSpPr>
        <p:spPr>
          <a:xfrm>
            <a:off x="4409810" y="4019769"/>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05</a:t>
            </a:r>
            <a:endParaRPr lang="en-US" altLang="zh-CN" sz="2800" b="1" dirty="0">
              <a:solidFill>
                <a:schemeClr val="bg1"/>
              </a:solidFill>
              <a:latin typeface="微软雅黑" charset="-122"/>
              <a:ea typeface="微软雅黑" charset="-122"/>
            </a:endParaRPr>
          </a:p>
        </p:txBody>
      </p:sp>
      <p:sp>
        <p:nvSpPr>
          <p:cNvPr id="7" name="文本框 6"/>
          <p:cNvSpPr txBox="1"/>
          <p:nvPr/>
        </p:nvSpPr>
        <p:spPr>
          <a:xfrm>
            <a:off x="740145" y="3974684"/>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04</a:t>
            </a:r>
            <a:endParaRPr lang="en-US" altLang="zh-CN" sz="2800" b="1" dirty="0">
              <a:solidFill>
                <a:schemeClr val="bg1"/>
              </a:solidFill>
              <a:latin typeface="微软雅黑" charset="-122"/>
              <a:ea typeface="微软雅黑" charset="-122"/>
            </a:endParaRPr>
          </a:p>
        </p:txBody>
      </p:sp>
      <p:sp>
        <p:nvSpPr>
          <p:cNvPr id="8" name="文本框 7"/>
          <p:cNvSpPr txBox="1"/>
          <p:nvPr/>
        </p:nvSpPr>
        <p:spPr>
          <a:xfrm>
            <a:off x="7986765" y="2105244"/>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03</a:t>
            </a:r>
            <a:endParaRPr lang="en-US" altLang="zh-CN" sz="2800" b="1" dirty="0">
              <a:solidFill>
                <a:schemeClr val="bg1"/>
              </a:solidFill>
              <a:latin typeface="微软雅黑" charset="-122"/>
              <a:ea typeface="微软雅黑" charset="-122"/>
            </a:endParaRPr>
          </a:p>
        </p:txBody>
      </p:sp>
      <p:sp>
        <p:nvSpPr>
          <p:cNvPr id="9" name="文本框 8"/>
          <p:cNvSpPr txBox="1"/>
          <p:nvPr/>
        </p:nvSpPr>
        <p:spPr>
          <a:xfrm>
            <a:off x="4409810" y="2134454"/>
            <a:ext cx="621030" cy="521970"/>
          </a:xfrm>
          <a:prstGeom prst="rect">
            <a:avLst/>
          </a:prstGeom>
          <a:noFill/>
        </p:spPr>
        <p:txBody>
          <a:bodyPr wrap="none" rtlCol="0">
            <a:spAutoFit/>
          </a:bodyPr>
          <a:p>
            <a:r>
              <a:rPr lang="en-US" altLang="zh-CN" sz="2800" b="1" dirty="0">
                <a:solidFill>
                  <a:schemeClr val="bg1"/>
                </a:solidFill>
                <a:latin typeface="微软雅黑" charset="-122"/>
                <a:ea typeface="微软雅黑" charset="-122"/>
              </a:rPr>
              <a:t>02</a:t>
            </a:r>
            <a:endParaRPr lang="en-US" altLang="zh-CN" sz="2800" b="1" dirty="0">
              <a:solidFill>
                <a:schemeClr val="bg1"/>
              </a:solidFill>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rot="13500000" flipV="1">
            <a:off x="2627144" y="-4018022"/>
            <a:ext cx="6937712" cy="6937712"/>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1"/>
            </p:custDataLst>
          </p:nvPr>
        </p:nvSpPr>
        <p:spPr>
          <a:xfrm>
            <a:off x="7422075" y="3802540"/>
            <a:ext cx="2140568" cy="1107996"/>
          </a:xfrm>
          <a:prstGeom prst="rect">
            <a:avLst/>
          </a:prstGeom>
          <a:noFill/>
        </p:spPr>
        <p:txBody>
          <a:bodyPr wrap="square" rtlCol="0">
            <a:spAutoFit/>
          </a:bodyPr>
          <a:lstStyle/>
          <a:p>
            <a:pPr algn="ctr"/>
            <a:r>
              <a:rPr lang="en-US" altLang="zh-CN" sz="6600" dirty="0">
                <a:solidFill>
                  <a:prstClr val="white"/>
                </a:solidFill>
                <a:latin typeface="微软雅黑" charset="-122"/>
                <a:ea typeface="微软雅黑" charset="-122"/>
              </a:rPr>
              <a:t>03</a:t>
            </a:r>
            <a:endParaRPr lang="zh-CN" altLang="en-US" sz="6600" dirty="0">
              <a:solidFill>
                <a:prstClr val="white"/>
              </a:solidFill>
              <a:latin typeface="微软雅黑" charset="-122"/>
              <a:ea typeface="微软雅黑" charset="-122"/>
            </a:endParaRPr>
          </a:p>
        </p:txBody>
      </p:sp>
      <p:sp>
        <p:nvSpPr>
          <p:cNvPr id="9" name="TextBox 76"/>
          <p:cNvSpPr txBox="1"/>
          <p:nvPr/>
        </p:nvSpPr>
        <p:spPr>
          <a:xfrm>
            <a:off x="4143762" y="451957"/>
            <a:ext cx="3771802" cy="830997"/>
          </a:xfrm>
          <a:prstGeom prst="rect">
            <a:avLst/>
          </a:prstGeom>
          <a:noFill/>
        </p:spPr>
        <p:txBody>
          <a:bodyPr wrap="none" rtlCol="0">
            <a:spAutoFit/>
          </a:bodyPr>
          <a:lstStyle/>
          <a:p>
            <a:pPr algn="ctr"/>
            <a:r>
              <a:rPr lang="en-US" altLang="zh-CN" sz="4800" dirty="0">
                <a:solidFill>
                  <a:srgbClr val="43536A"/>
                </a:solidFill>
                <a:latin typeface="微软雅黑" charset="-122"/>
                <a:ea typeface="微软雅黑" charset="-122"/>
              </a:rPr>
              <a:t>PART THREE</a:t>
            </a:r>
            <a:endParaRPr lang="zh-CN" altLang="en-US" sz="4800" dirty="0">
              <a:solidFill>
                <a:srgbClr val="43536A"/>
              </a:solidFill>
              <a:latin typeface="微软雅黑" charset="-122"/>
              <a:ea typeface="微软雅黑" charset="-122"/>
            </a:endParaRPr>
          </a:p>
        </p:txBody>
      </p:sp>
      <p:sp>
        <p:nvSpPr>
          <p:cNvPr id="10" name="文本框 9"/>
          <p:cNvSpPr txBox="1"/>
          <p:nvPr/>
        </p:nvSpPr>
        <p:spPr>
          <a:xfrm>
            <a:off x="3685880" y="1189538"/>
            <a:ext cx="5583540" cy="523220"/>
          </a:xfrm>
          <a:prstGeom prst="rect">
            <a:avLst/>
          </a:prstGeom>
          <a:noFill/>
        </p:spPr>
        <p:txBody>
          <a:bodyPr wrap="square" rtlCol="0">
            <a:spAutoFit/>
          </a:bodyPr>
          <a:lstStyle/>
          <a:p>
            <a:r>
              <a:rPr kumimoji="1" lang="zh-CN" altLang="en-US" sz="2800" dirty="0">
                <a:solidFill>
                  <a:srgbClr val="43536A"/>
                </a:solidFill>
                <a:latin typeface="Yuanti SC" charset="-122"/>
                <a:ea typeface="Yuanti SC" charset="-122"/>
                <a:cs typeface="Yuanti SC" charset="-122"/>
              </a:rPr>
              <a:t>伯罗奔尼撒战争期间的瘟疫的影响</a:t>
            </a:r>
            <a:endParaRPr kumimoji="1" lang="zh-CN" altLang="en-US" sz="2800" dirty="0">
              <a:solidFill>
                <a:srgbClr val="43536A"/>
              </a:solidFill>
              <a:latin typeface="Yuanti SC" charset="-122"/>
              <a:ea typeface="Yuanti SC" charset="-122"/>
              <a:cs typeface="Yuanti SC" charset="-122"/>
            </a:endParaRPr>
          </a:p>
        </p:txBody>
      </p:sp>
      <p:pic>
        <p:nvPicPr>
          <p:cNvPr id="2" name="图片 1" descr="timg (3)"/>
          <p:cNvPicPr>
            <a:picLocks noChangeAspect="1"/>
          </p:cNvPicPr>
          <p:nvPr/>
        </p:nvPicPr>
        <p:blipFill>
          <a:blip r:embed="rId2"/>
          <a:srcRect l="-965" t="-25704" r="-672" b="25977"/>
          <a:stretch>
            <a:fillRect/>
          </a:stretch>
        </p:blipFill>
        <p:spPr>
          <a:xfrm>
            <a:off x="-617220" y="2678430"/>
            <a:ext cx="7488555" cy="4180840"/>
          </a:xfrm>
          <a:prstGeom prs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ldLvl="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49" y="304"/>
            <a:ext cx="12192000" cy="6858000"/>
          </a:xfrm>
          <a:prstGeom prst="rect">
            <a:avLst/>
          </a:prstGeom>
          <a:solidFill>
            <a:schemeClr val="accent1">
              <a:lumMod val="50000"/>
              <a:alpha val="48000"/>
            </a:schemeClr>
          </a:solidFill>
          <a:ln>
            <a:solidFill>
              <a:srgbClr val="32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Shape 2629"/>
          <p:cNvSpPr/>
          <p:nvPr/>
        </p:nvSpPr>
        <p:spPr>
          <a:xfrm>
            <a:off x="5480946" y="3929677"/>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43536A"/>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charset="0"/>
                <a:ea typeface="Gill Sans" charset="0"/>
                <a:cs typeface="Gill Sans" charset="0"/>
                <a:sym typeface="Gill Sans" charset="0"/>
              </a:defRPr>
            </a:pPr>
            <a:endParaRPr sz="1500" dirty="0">
              <a:solidFill>
                <a:schemeClr val="bg1"/>
              </a:solidFill>
              <a:latin typeface="Source Sans Pro Light" charset="0"/>
              <a:ea typeface="Source Sans Pro Light" charset="0"/>
              <a:cs typeface="Source Sans Pro Light" charset="0"/>
            </a:endParaRPr>
          </a:p>
        </p:txBody>
      </p:sp>
      <p:sp>
        <p:nvSpPr>
          <p:cNvPr id="40" name="文本框 39"/>
          <p:cNvSpPr txBox="1"/>
          <p:nvPr/>
        </p:nvSpPr>
        <p:spPr>
          <a:xfrm>
            <a:off x="5189950" y="935848"/>
            <a:ext cx="5848838" cy="4122667"/>
          </a:xfrm>
          <a:prstGeom prst="rect">
            <a:avLst/>
          </a:prstGeom>
          <a:noFill/>
        </p:spPr>
        <p:txBody>
          <a:bodyPr wrap="square" rtlCol="0" anchor="ctr">
            <a:spAutoFit/>
          </a:bodyPr>
          <a:lstStyle/>
          <a:p>
            <a:pPr>
              <a:lnSpc>
                <a:spcPct val="110000"/>
              </a:lnSpc>
            </a:pPr>
            <a:r>
              <a:rPr kumimoji="1" lang="zh-CN" altLang="en-US" sz="2400" b="1" dirty="0">
                <a:solidFill>
                  <a:schemeClr val="bg1"/>
                </a:solidFill>
              </a:rPr>
              <a:t>瘟疫给予了雅典同盟以物质和精神上的双重打击。雅典不仅损失了大量的军队和优秀的统帅，而且导致自身统治集团内部争权夺利，无法做出明智的战略决策，雅典军民也因之而丧失了继续奋战的锐气。修昔底德在其历史巨著</a:t>
            </a:r>
            <a:r>
              <a:rPr kumimoji="1" lang="en-US" altLang="zh-CN" sz="2400" b="1" dirty="0">
                <a:solidFill>
                  <a:schemeClr val="bg1"/>
                </a:solidFill>
              </a:rPr>
              <a:t>《</a:t>
            </a:r>
            <a:r>
              <a:rPr kumimoji="1" lang="zh-CN" altLang="en-US" sz="2400" b="1" dirty="0">
                <a:solidFill>
                  <a:schemeClr val="bg1"/>
                </a:solidFill>
              </a:rPr>
              <a:t>伯罗奔尼撒战争史</a:t>
            </a:r>
            <a:r>
              <a:rPr kumimoji="1" lang="en-US" altLang="zh-CN" sz="2400" b="1" dirty="0">
                <a:solidFill>
                  <a:schemeClr val="bg1"/>
                </a:solidFill>
              </a:rPr>
              <a:t>》</a:t>
            </a:r>
            <a:r>
              <a:rPr kumimoji="1" lang="zh-CN" altLang="en-US" sz="2400" b="1" dirty="0">
                <a:solidFill>
                  <a:schemeClr val="bg1"/>
                </a:solidFill>
              </a:rPr>
              <a:t>中详细地叙述了这场瘟疫带来的灾祸，认为瘟疫是导致雅典战败的一个重要因素，他是第一位将环境和疾病作为影响战争进程因素的史学家。</a:t>
            </a:r>
            <a:endParaRPr kumimoji="1" lang="zh-CN" altLang="en-US" sz="2400" b="1" dirty="0">
              <a:solidFill>
                <a:schemeClr val="bg1"/>
              </a:solidFill>
              <a:latin typeface="微软雅黑" charset="-122"/>
              <a:ea typeface="微软雅黑" charset="-122"/>
              <a:cs typeface="微软雅黑" charset="-122"/>
            </a:endParaRPr>
          </a:p>
        </p:txBody>
      </p:sp>
      <p:pic>
        <p:nvPicPr>
          <p:cNvPr id="8" name="图片 7" descr="timg (9)"/>
          <p:cNvPicPr>
            <a:picLocks noChangeAspect="1"/>
          </p:cNvPicPr>
          <p:nvPr/>
        </p:nvPicPr>
        <p:blipFill>
          <a:blip r:embed="rId1"/>
          <a:srcRect l="7951" t="148" r="56249" b="9"/>
          <a:stretch>
            <a:fillRect/>
          </a:stretch>
        </p:blipFill>
        <p:spPr>
          <a:xfrm>
            <a:off x="0" y="0"/>
            <a:ext cx="4365625" cy="6858000"/>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ounded Rectangle 29"/>
          <p:cNvSpPr>
            <a:spLocks noChangeArrowheads="1"/>
          </p:cNvSpPr>
          <p:nvPr/>
        </p:nvSpPr>
        <p:spPr bwMode="auto">
          <a:xfrm>
            <a:off x="18288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16" name="Rounded Rectangle 30"/>
          <p:cNvSpPr>
            <a:spLocks noChangeArrowheads="1"/>
          </p:cNvSpPr>
          <p:nvPr/>
        </p:nvSpPr>
        <p:spPr bwMode="auto">
          <a:xfrm>
            <a:off x="3995738"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17" name="Rounded Rectangle 31"/>
          <p:cNvSpPr>
            <a:spLocks noChangeArrowheads="1"/>
          </p:cNvSpPr>
          <p:nvPr/>
        </p:nvSpPr>
        <p:spPr bwMode="auto">
          <a:xfrm>
            <a:off x="6164263"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18" name="Rounded Rectangle 32"/>
          <p:cNvSpPr>
            <a:spLocks noChangeArrowheads="1"/>
          </p:cNvSpPr>
          <p:nvPr/>
        </p:nvSpPr>
        <p:spPr bwMode="auto">
          <a:xfrm>
            <a:off x="8331200" y="1874838"/>
            <a:ext cx="2032000" cy="3048000"/>
          </a:xfrm>
          <a:prstGeom prst="roundRect">
            <a:avLst>
              <a:gd name="adj" fmla="val 16667"/>
            </a:avLst>
          </a:pr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19" name="Rounded Rectangle 9"/>
          <p:cNvSpPr>
            <a:spLocks noChangeArrowheads="1"/>
          </p:cNvSpPr>
          <p:nvPr/>
        </p:nvSpPr>
        <p:spPr bwMode="auto">
          <a:xfrm>
            <a:off x="1828800" y="1874838"/>
            <a:ext cx="2032000" cy="3278572"/>
          </a:xfrm>
          <a:prstGeom prst="roundRect">
            <a:avLst>
              <a:gd name="adj" fmla="val 16667"/>
            </a:avLst>
          </a:prstGeom>
          <a:solidFill>
            <a:srgbClr val="43536A"/>
          </a:solidFill>
          <a:ln>
            <a:noFill/>
          </a:ln>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20" name="Rounded Rectangle 10"/>
          <p:cNvSpPr>
            <a:spLocks noChangeArrowheads="1"/>
          </p:cNvSpPr>
          <p:nvPr/>
        </p:nvSpPr>
        <p:spPr bwMode="auto">
          <a:xfrm>
            <a:off x="3995738" y="1874837"/>
            <a:ext cx="2032000" cy="3278573"/>
          </a:xfrm>
          <a:prstGeom prst="roundRect">
            <a:avLst>
              <a:gd name="adj" fmla="val 16667"/>
            </a:avLst>
          </a:prstGeom>
          <a:solidFill>
            <a:schemeClr val="bg1">
              <a:lumMod val="50000"/>
            </a:schemeClr>
          </a:solidFill>
          <a:ln>
            <a:noFill/>
          </a:ln>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21" name="Rounded Rectangle 11"/>
          <p:cNvSpPr>
            <a:spLocks noChangeArrowheads="1"/>
          </p:cNvSpPr>
          <p:nvPr/>
        </p:nvSpPr>
        <p:spPr bwMode="auto">
          <a:xfrm>
            <a:off x="6164263" y="1874838"/>
            <a:ext cx="2032000" cy="3278572"/>
          </a:xfrm>
          <a:prstGeom prst="roundRect">
            <a:avLst>
              <a:gd name="adj" fmla="val 16667"/>
            </a:avLst>
          </a:prstGeom>
          <a:solidFill>
            <a:srgbClr val="43536A"/>
          </a:solidFill>
          <a:ln>
            <a:noFill/>
          </a:ln>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38922" name="Rounded Rectangle 12"/>
          <p:cNvSpPr>
            <a:spLocks noChangeArrowheads="1"/>
          </p:cNvSpPr>
          <p:nvPr/>
        </p:nvSpPr>
        <p:spPr bwMode="auto">
          <a:xfrm>
            <a:off x="8331200" y="1874837"/>
            <a:ext cx="2032000" cy="3278571"/>
          </a:xfrm>
          <a:prstGeom prst="roundRect">
            <a:avLst>
              <a:gd name="adj" fmla="val 16667"/>
            </a:avLst>
          </a:prstGeom>
          <a:solidFill>
            <a:schemeClr val="bg1">
              <a:lumMod val="50000"/>
            </a:schemeClr>
          </a:solidFill>
          <a:ln>
            <a:noFill/>
          </a:ln>
        </p:spPr>
        <p:txBody>
          <a:bodyPr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endParaRPr lang="en-US" altLang="zh-CN" sz="2400">
              <a:solidFill>
                <a:srgbClr val="FFFFFF"/>
              </a:solidFill>
            </a:endParaRPr>
          </a:p>
        </p:txBody>
      </p:sp>
      <p:sp>
        <p:nvSpPr>
          <p:cNvPr id="23" name="文本框 22"/>
          <p:cNvSpPr txBox="1"/>
          <p:nvPr/>
        </p:nvSpPr>
        <p:spPr>
          <a:xfrm>
            <a:off x="2957974" y="775381"/>
            <a:ext cx="5795265" cy="480196"/>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latin typeface="黑体" pitchFamily="49" charset="-122"/>
                <a:ea typeface="黑体" pitchFamily="49" charset="-122"/>
              </a:rPr>
              <a:t>瘟疫严重影响了居民和军队战斗的士气</a:t>
            </a:r>
            <a:endParaRPr kumimoji="1" lang="zh-CN" altLang="en-US" sz="2755" b="1" dirty="0">
              <a:solidFill>
                <a:schemeClr val="bg1">
                  <a:lumMod val="50000"/>
                </a:schemeClr>
              </a:solidFill>
              <a:latin typeface="黑体" pitchFamily="49" charset="-122"/>
              <a:ea typeface="黑体" pitchFamily="49" charset="-122"/>
              <a:cs typeface="微软雅黑" charset="-122"/>
            </a:endParaRPr>
          </a:p>
        </p:txBody>
      </p:sp>
      <p:sp>
        <p:nvSpPr>
          <p:cNvPr id="24" name="Subtitle 2"/>
          <p:cNvSpPr txBox="1"/>
          <p:nvPr/>
        </p:nvSpPr>
        <p:spPr bwMode="auto">
          <a:xfrm>
            <a:off x="2059329" y="2484064"/>
            <a:ext cx="1687739" cy="2192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400" b="1" dirty="0">
                <a:solidFill>
                  <a:schemeClr val="bg1"/>
                </a:solidFill>
                <a:latin typeface="微软雅黑" charset="-122"/>
                <a:ea typeface="微软雅黑" charset="-122"/>
                <a:cs typeface="Lantinghei SC Demibold" charset="-122"/>
                <a:sym typeface="时尚中黑简体" charset="0"/>
              </a:rPr>
              <a:t>雅典城内和军队中同时爆发瘟疫，对于军队和后勤保障都是极为不利的。补充兵源势必会进一步增加国家的财政负担</a:t>
            </a:r>
            <a:r>
              <a:rPr lang="zh-CN" altLang="en-US" sz="1400" dirty="0">
                <a:solidFill>
                  <a:schemeClr val="bg1"/>
                </a:solidFill>
                <a:latin typeface="微软雅黑" charset="-122"/>
                <a:ea typeface="微软雅黑" charset="-122"/>
                <a:cs typeface="Open Sans Light" charset="0"/>
              </a:rPr>
              <a:t>。</a:t>
            </a:r>
            <a:endParaRPr lang="en-US" altLang="zh-CN" sz="1400" dirty="0">
              <a:solidFill>
                <a:schemeClr val="bg1"/>
              </a:solidFill>
              <a:latin typeface="微软雅黑" charset="-122"/>
              <a:ea typeface="微软雅黑" charset="-122"/>
              <a:cs typeface="Open Sans Light" charset="0"/>
            </a:endParaRPr>
          </a:p>
        </p:txBody>
      </p:sp>
      <p:sp>
        <p:nvSpPr>
          <p:cNvPr id="25" name="Subtitle 2"/>
          <p:cNvSpPr txBox="1"/>
          <p:nvPr/>
        </p:nvSpPr>
        <p:spPr bwMode="auto">
          <a:xfrm>
            <a:off x="4167868" y="2484064"/>
            <a:ext cx="1687739" cy="25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400" b="1" dirty="0">
                <a:solidFill>
                  <a:schemeClr val="bg1"/>
                </a:solidFill>
                <a:latin typeface="微软雅黑" charset="-122"/>
                <a:ea typeface="微软雅黑" charset="-122"/>
                <a:cs typeface="Lantinghei SC Demibold" charset="-122"/>
                <a:sym typeface="时尚中黑简体" charset="0"/>
              </a:rPr>
              <a:t>瘟疫带给雅典人民的不仅仅是死亡，它还严重影响了居民和军队战斗的士气，进而导致他们丧失了对核心领袖的信任和胜利</a:t>
            </a:r>
            <a:r>
              <a:rPr lang="zh-CN" altLang="en-US" sz="1600" b="1" dirty="0">
                <a:solidFill>
                  <a:schemeClr val="bg1"/>
                </a:solidFill>
                <a:latin typeface="微软雅黑" charset="-122"/>
                <a:ea typeface="微软雅黑" charset="-122"/>
                <a:cs typeface="Lantinghei SC Demibold" charset="-122"/>
                <a:sym typeface="时尚中黑简体" charset="0"/>
              </a:rPr>
              <a:t>的信心</a:t>
            </a:r>
            <a:r>
              <a:rPr lang="zh-CN" altLang="en-US" sz="1600" dirty="0">
                <a:solidFill>
                  <a:schemeClr val="bg1"/>
                </a:solidFill>
                <a:latin typeface="微软雅黑" charset="-122"/>
                <a:ea typeface="微软雅黑" charset="-122"/>
                <a:cs typeface="Open Sans Light" charset="0"/>
              </a:rPr>
              <a:t>。</a:t>
            </a:r>
            <a:endParaRPr lang="en-US" altLang="zh-CN" sz="1600" dirty="0">
              <a:solidFill>
                <a:schemeClr val="bg1"/>
              </a:solidFill>
              <a:latin typeface="微软雅黑" charset="-122"/>
              <a:ea typeface="微软雅黑" charset="-122"/>
              <a:cs typeface="Open Sans Light" charset="0"/>
            </a:endParaRPr>
          </a:p>
        </p:txBody>
      </p:sp>
      <p:sp>
        <p:nvSpPr>
          <p:cNvPr id="26" name="Subtitle 2"/>
          <p:cNvSpPr txBox="1"/>
          <p:nvPr/>
        </p:nvSpPr>
        <p:spPr bwMode="auto">
          <a:xfrm>
            <a:off x="6336393" y="2633163"/>
            <a:ext cx="1687739" cy="167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400" b="1" dirty="0">
                <a:solidFill>
                  <a:schemeClr val="bg1"/>
                </a:solidFill>
                <a:latin typeface="微软雅黑" charset="-122"/>
                <a:ea typeface="微软雅黑" charset="-122"/>
                <a:cs typeface="Lantinghei SC Demibold" charset="-122"/>
                <a:sym typeface="时尚中黑简体" charset="0"/>
              </a:rPr>
              <a:t>当雅典人在与瘟疫和战争同时作斗争时，“雅典人的精神有了一个改变”，他们渴望和平。</a:t>
            </a:r>
            <a:endParaRPr lang="en-US" altLang="zh-CN" sz="1400" dirty="0">
              <a:solidFill>
                <a:schemeClr val="bg1"/>
              </a:solidFill>
              <a:latin typeface="微软雅黑" charset="-122"/>
              <a:ea typeface="微软雅黑" charset="-122"/>
              <a:cs typeface="Open Sans Light" charset="0"/>
            </a:endParaRPr>
          </a:p>
        </p:txBody>
      </p:sp>
      <p:sp>
        <p:nvSpPr>
          <p:cNvPr id="27" name="Subtitle 2"/>
          <p:cNvSpPr txBox="1"/>
          <p:nvPr/>
        </p:nvSpPr>
        <p:spPr bwMode="auto">
          <a:xfrm>
            <a:off x="8503330" y="2354797"/>
            <a:ext cx="1687739" cy="245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400" b="1" dirty="0">
                <a:solidFill>
                  <a:schemeClr val="bg1"/>
                </a:solidFill>
                <a:latin typeface="微软雅黑" charset="-122"/>
                <a:ea typeface="微软雅黑" charset="-122"/>
                <a:cs typeface="Lantinghei SC Demibold" charset="-122"/>
                <a:sym typeface="时尚中黑简体" charset="0"/>
              </a:rPr>
              <a:t>在遭到伯罗奔尼撒同盟拒绝议和后，雅典民众便开始将愤怒转移到伯里克利身上，解除了他的将军职务，又判处他一笔罚款才算平息风波。</a:t>
            </a:r>
            <a:endParaRPr lang="en-US" altLang="zh-CN" sz="1400" dirty="0">
              <a:solidFill>
                <a:schemeClr val="bg1"/>
              </a:solidFill>
              <a:latin typeface="微软雅黑" charset="-122"/>
              <a:ea typeface="微软雅黑"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0526"/>
            <a:ext cx="12192000" cy="6858000"/>
          </a:xfrm>
          <a:prstGeom prst="rect">
            <a:avLst/>
          </a:prstGeom>
          <a:solidFill>
            <a:schemeClr val="bg1">
              <a:lumMod val="50000"/>
            </a:schemeClr>
          </a:solidFill>
          <a:ln>
            <a:solidFill>
              <a:srgbClr val="32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TextBox 6"/>
          <p:cNvSpPr txBox="1"/>
          <p:nvPr/>
        </p:nvSpPr>
        <p:spPr>
          <a:xfrm>
            <a:off x="1463728" y="791753"/>
            <a:ext cx="9890072" cy="839140"/>
          </a:xfrm>
          <a:prstGeom prst="rect">
            <a:avLst/>
          </a:prstGeom>
          <a:noFill/>
        </p:spPr>
        <p:txBody>
          <a:bodyPr wrap="square" rtlCol="0">
            <a:spAutoFit/>
          </a:bodyPr>
          <a:lstStyle/>
          <a:p>
            <a:pPr>
              <a:lnSpc>
                <a:spcPts val="6780"/>
              </a:lnSpc>
            </a:pPr>
            <a:r>
              <a:rPr lang="zh-CN" altLang="en-US" sz="2800" b="1" dirty="0">
                <a:solidFill>
                  <a:schemeClr val="bg1"/>
                </a:solidFill>
                <a:latin typeface="Montserrat" charset="0"/>
                <a:ea typeface="Montserrat" charset="0"/>
                <a:cs typeface="Montserrat" charset="0"/>
              </a:rPr>
              <a:t>瘟疫致使雅典群龙无首，埋下了失败的种子</a:t>
            </a:r>
            <a:endParaRPr lang="en-US" sz="2800" b="1" dirty="0">
              <a:solidFill>
                <a:schemeClr val="bg1"/>
              </a:solidFill>
              <a:latin typeface="Montserrat" charset="0"/>
              <a:ea typeface="Montserrat" charset="0"/>
              <a:cs typeface="Montserrat" charset="0"/>
            </a:endParaRPr>
          </a:p>
        </p:txBody>
      </p:sp>
      <p:sp>
        <p:nvSpPr>
          <p:cNvPr id="8" name="TextBox 7"/>
          <p:cNvSpPr txBox="1"/>
          <p:nvPr/>
        </p:nvSpPr>
        <p:spPr>
          <a:xfrm rot="16200000">
            <a:off x="-558711" y="949206"/>
            <a:ext cx="3093531" cy="246221"/>
          </a:xfrm>
          <a:prstGeom prst="rect">
            <a:avLst/>
          </a:prstGeom>
          <a:noFill/>
        </p:spPr>
        <p:txBody>
          <a:bodyPr wrap="square" rtlCol="0">
            <a:spAutoFit/>
          </a:bodyPr>
          <a:lstStyle/>
          <a:p>
            <a:r>
              <a:rPr lang="en-US" sz="1000" b="1" spc="300">
                <a:latin typeface="Montserrat" charset="0"/>
                <a:ea typeface="Montserrat" charset="0"/>
                <a:cs typeface="Montserrat" charset="0"/>
              </a:rPr>
              <a:t>WRITE SOMETHING</a:t>
            </a:r>
            <a:endParaRPr lang="en-US" sz="1000" b="1" spc="300" dirty="0">
              <a:latin typeface="Montserrat" charset="0"/>
              <a:ea typeface="Montserrat" charset="0"/>
              <a:cs typeface="Montserrat" charset="0"/>
            </a:endParaRPr>
          </a:p>
        </p:txBody>
      </p:sp>
      <p:sp>
        <p:nvSpPr>
          <p:cNvPr id="2" name="Rectangle 1"/>
          <p:cNvSpPr/>
          <p:nvPr/>
        </p:nvSpPr>
        <p:spPr>
          <a:xfrm>
            <a:off x="1463728" y="2876120"/>
            <a:ext cx="3178611" cy="1636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Rectangle 9"/>
          <p:cNvSpPr/>
          <p:nvPr/>
        </p:nvSpPr>
        <p:spPr>
          <a:xfrm>
            <a:off x="4819459" y="2876120"/>
            <a:ext cx="3178611" cy="1636295"/>
          </a:xfrm>
          <a:prstGeom prst="rect">
            <a:avLst/>
          </a:prstGeom>
          <a:solidFill>
            <a:srgbClr val="32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p:cNvSpPr/>
          <p:nvPr/>
        </p:nvSpPr>
        <p:spPr>
          <a:xfrm>
            <a:off x="8175189" y="2876120"/>
            <a:ext cx="3178611" cy="1636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p:cNvSpPr/>
          <p:nvPr/>
        </p:nvSpPr>
        <p:spPr>
          <a:xfrm>
            <a:off x="1463728" y="4671252"/>
            <a:ext cx="3178611" cy="1636295"/>
          </a:xfrm>
          <a:prstGeom prst="rect">
            <a:avLst/>
          </a:prstGeom>
          <a:solidFill>
            <a:srgbClr val="32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Rectangle 14"/>
          <p:cNvSpPr/>
          <p:nvPr/>
        </p:nvSpPr>
        <p:spPr>
          <a:xfrm>
            <a:off x="4819459" y="4671253"/>
            <a:ext cx="3178611" cy="163629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Rectangle 15"/>
          <p:cNvSpPr/>
          <p:nvPr/>
        </p:nvSpPr>
        <p:spPr>
          <a:xfrm>
            <a:off x="8175189" y="4671253"/>
            <a:ext cx="3178611" cy="1636295"/>
          </a:xfrm>
          <a:prstGeom prst="rect">
            <a:avLst/>
          </a:prstGeom>
          <a:solidFill>
            <a:srgbClr val="323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p:cNvSpPr/>
          <p:nvPr/>
        </p:nvSpPr>
        <p:spPr>
          <a:xfrm>
            <a:off x="1810228" y="3487833"/>
            <a:ext cx="2685351" cy="461665"/>
          </a:xfrm>
          <a:prstGeom prst="rect">
            <a:avLst/>
          </a:prstGeom>
        </p:spPr>
        <p:txBody>
          <a:bodyPr wrap="none">
            <a:spAutoFit/>
          </a:bodyPr>
          <a:lstStyle/>
          <a:p>
            <a:pPr algn="ctr"/>
            <a:r>
              <a:rPr lang="zh-CN" altLang="en-US" sz="1200" b="1" spc="300" dirty="0">
                <a:solidFill>
                  <a:schemeClr val="bg1"/>
                </a:solidFill>
                <a:latin typeface="Montserrat" charset="0"/>
                <a:ea typeface="Montserrat" charset="0"/>
                <a:cs typeface="Montserrat" charset="0"/>
              </a:rPr>
              <a:t>伯里克利没能在瘟疫中幸免，</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他在复职后不久即染病去世。</a:t>
            </a:r>
            <a:endParaRPr lang="en-US" sz="1200" b="1" spc="300" dirty="0">
              <a:solidFill>
                <a:schemeClr val="bg1"/>
              </a:solidFill>
              <a:latin typeface="Montserrat" charset="0"/>
              <a:ea typeface="Montserrat" charset="0"/>
              <a:cs typeface="Montserrat" charset="0"/>
            </a:endParaRPr>
          </a:p>
        </p:txBody>
      </p:sp>
      <p:sp>
        <p:nvSpPr>
          <p:cNvPr id="19" name="Rectangle 18"/>
          <p:cNvSpPr/>
          <p:nvPr/>
        </p:nvSpPr>
        <p:spPr>
          <a:xfrm>
            <a:off x="1824010" y="5029301"/>
            <a:ext cx="2458046" cy="1015663"/>
          </a:xfrm>
          <a:prstGeom prst="rect">
            <a:avLst/>
          </a:prstGeom>
        </p:spPr>
        <p:txBody>
          <a:bodyPr wrap="square">
            <a:spAutoFit/>
          </a:bodyPr>
          <a:lstStyle/>
          <a:p>
            <a:pPr algn="ctr"/>
            <a:r>
              <a:rPr lang="zh-CN" altLang="en-US" sz="1200" b="1" spc="300" dirty="0">
                <a:solidFill>
                  <a:schemeClr val="bg1"/>
                </a:solidFill>
                <a:latin typeface="Montserrat" charset="0"/>
                <a:ea typeface="Montserrat" charset="0"/>
                <a:cs typeface="Montserrat" charset="0"/>
              </a:rPr>
              <a:t>这种“党争”带来的内耗使得雅典国力元气大伤，</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更严重的是他们彻底违背了伯里克利曾经对于战争的预测和建议。</a:t>
            </a:r>
            <a:endParaRPr lang="en-US" sz="1200" b="1" spc="300" dirty="0">
              <a:solidFill>
                <a:schemeClr val="bg1"/>
              </a:solidFill>
              <a:latin typeface="Montserrat" charset="0"/>
              <a:ea typeface="Montserrat" charset="0"/>
              <a:cs typeface="Montserrat" charset="0"/>
            </a:endParaRPr>
          </a:p>
        </p:txBody>
      </p:sp>
      <p:sp>
        <p:nvSpPr>
          <p:cNvPr id="22" name="Rectangle 21"/>
          <p:cNvSpPr/>
          <p:nvPr/>
        </p:nvSpPr>
        <p:spPr>
          <a:xfrm>
            <a:off x="4881511" y="3525784"/>
            <a:ext cx="3070071" cy="461665"/>
          </a:xfrm>
          <a:prstGeom prst="rect">
            <a:avLst/>
          </a:prstGeom>
        </p:spPr>
        <p:txBody>
          <a:bodyPr wrap="none">
            <a:spAutoFit/>
          </a:bodyPr>
          <a:lstStyle/>
          <a:p>
            <a:pPr algn="ctr"/>
            <a:r>
              <a:rPr lang="zh-CN" altLang="en-US" sz="1200" b="1" spc="300" dirty="0">
                <a:solidFill>
                  <a:schemeClr val="bg1"/>
                </a:solidFill>
                <a:latin typeface="Montserrat" charset="0"/>
                <a:ea typeface="Montserrat" charset="0"/>
                <a:cs typeface="Montserrat" charset="0"/>
              </a:rPr>
              <a:t>他逝世之后，雅典的民主政治沦落</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为乱民政治</a:t>
            </a:r>
            <a:r>
              <a:rPr lang="en-US" altLang="zh-CN" sz="1200" b="1" spc="300" dirty="0">
                <a:solidFill>
                  <a:schemeClr val="bg1"/>
                </a:solidFill>
                <a:latin typeface="Montserrat" charset="0"/>
                <a:ea typeface="Montserrat" charset="0"/>
                <a:cs typeface="Montserrat" charset="0"/>
              </a:rPr>
              <a:t>(</a:t>
            </a:r>
            <a:r>
              <a:rPr lang="zh-CN" altLang="en-US" sz="1200" b="1" spc="300" dirty="0">
                <a:solidFill>
                  <a:schemeClr val="bg1"/>
                </a:solidFill>
                <a:latin typeface="Montserrat" charset="0"/>
                <a:ea typeface="Montserrat" charset="0"/>
                <a:cs typeface="Montserrat" charset="0"/>
              </a:rPr>
              <a:t>或暴民政治</a:t>
            </a:r>
            <a:r>
              <a:rPr lang="en-US" altLang="zh-CN" sz="1200" b="1" spc="300" dirty="0">
                <a:solidFill>
                  <a:schemeClr val="bg1"/>
                </a:solidFill>
                <a:latin typeface="Montserrat" charset="0"/>
                <a:ea typeface="Montserrat" charset="0"/>
                <a:cs typeface="Montserrat" charset="0"/>
              </a:rPr>
              <a:t>)</a:t>
            </a:r>
            <a:r>
              <a:rPr lang="zh-CN" altLang="en-US" sz="1200" b="1" spc="300" dirty="0">
                <a:solidFill>
                  <a:schemeClr val="bg1"/>
                </a:solidFill>
                <a:latin typeface="Montserrat" charset="0"/>
                <a:ea typeface="Montserrat" charset="0"/>
                <a:cs typeface="Montserrat" charset="0"/>
              </a:rPr>
              <a:t>。</a:t>
            </a:r>
            <a:endParaRPr lang="en-US" sz="1200" b="1" spc="300" dirty="0">
              <a:solidFill>
                <a:schemeClr val="bg1"/>
              </a:solidFill>
              <a:latin typeface="Montserrat" charset="0"/>
              <a:ea typeface="Montserrat" charset="0"/>
              <a:cs typeface="Montserrat" charset="0"/>
            </a:endParaRPr>
          </a:p>
        </p:txBody>
      </p:sp>
      <p:sp>
        <p:nvSpPr>
          <p:cNvPr id="25" name="Rectangle 24"/>
          <p:cNvSpPr/>
          <p:nvPr/>
        </p:nvSpPr>
        <p:spPr>
          <a:xfrm>
            <a:off x="4881511" y="5162079"/>
            <a:ext cx="2977738" cy="830997"/>
          </a:xfrm>
          <a:prstGeom prst="rect">
            <a:avLst/>
          </a:prstGeom>
        </p:spPr>
        <p:txBody>
          <a:bodyPr wrap="square">
            <a:spAutoFit/>
          </a:bodyPr>
          <a:lstStyle/>
          <a:p>
            <a:pPr algn="ctr"/>
            <a:r>
              <a:rPr lang="zh-CN" altLang="en-US" sz="1200" b="1" spc="300" dirty="0">
                <a:solidFill>
                  <a:schemeClr val="bg1"/>
                </a:solidFill>
                <a:latin typeface="Montserrat" charset="0"/>
                <a:ea typeface="Montserrat" charset="0"/>
                <a:cs typeface="Montserrat" charset="0"/>
              </a:rPr>
              <a:t>雅典同盟内部出现分裂，一些城邦甚至相继叛乱，</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连最忠诚的开俄斯人和特里亚人也起来反抗。</a:t>
            </a:r>
            <a:endParaRPr lang="en-US" sz="1200" b="1" spc="300" dirty="0">
              <a:solidFill>
                <a:schemeClr val="bg1"/>
              </a:solidFill>
              <a:latin typeface="Montserrat" charset="0"/>
              <a:ea typeface="Montserrat" charset="0"/>
              <a:cs typeface="Montserrat" charset="0"/>
            </a:endParaRPr>
          </a:p>
        </p:txBody>
      </p:sp>
      <p:sp>
        <p:nvSpPr>
          <p:cNvPr id="28" name="Rectangle 27"/>
          <p:cNvSpPr/>
          <p:nvPr/>
        </p:nvSpPr>
        <p:spPr>
          <a:xfrm>
            <a:off x="8332735" y="3249504"/>
            <a:ext cx="2863517" cy="1015663"/>
          </a:xfrm>
          <a:prstGeom prst="rect">
            <a:avLst/>
          </a:prstGeom>
        </p:spPr>
        <p:txBody>
          <a:bodyPr wrap="square">
            <a:spAutoFit/>
          </a:bodyPr>
          <a:lstStyle/>
          <a:p>
            <a:pPr algn="ctr"/>
            <a:r>
              <a:rPr lang="zh-CN" altLang="en-US" sz="1200" b="1" spc="300" dirty="0">
                <a:solidFill>
                  <a:schemeClr val="bg1"/>
                </a:solidFill>
                <a:latin typeface="Montserrat" charset="0"/>
                <a:ea typeface="Montserrat" charset="0"/>
                <a:cs typeface="Montserrat" charset="0"/>
              </a:rPr>
              <a:t>公民大会成为一些不负责任的流氓和别有用心的政客鼓吹和实现政治野心的工具；</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政治精英的集体管理模式被抽签和轮流坐庄取代。</a:t>
            </a:r>
            <a:endParaRPr lang="en-US" sz="1200" b="1" spc="300" dirty="0">
              <a:solidFill>
                <a:schemeClr val="bg1"/>
              </a:solidFill>
              <a:latin typeface="Montserrat" charset="0"/>
              <a:ea typeface="Montserrat" charset="0"/>
              <a:cs typeface="Montserrat" charset="0"/>
            </a:endParaRPr>
          </a:p>
        </p:txBody>
      </p:sp>
      <p:sp>
        <p:nvSpPr>
          <p:cNvPr id="31" name="Rectangle 30"/>
          <p:cNvSpPr/>
          <p:nvPr/>
        </p:nvSpPr>
        <p:spPr>
          <a:xfrm>
            <a:off x="8332735" y="4997390"/>
            <a:ext cx="2977738" cy="1200329"/>
          </a:xfrm>
          <a:prstGeom prst="rect">
            <a:avLst/>
          </a:prstGeom>
        </p:spPr>
        <p:txBody>
          <a:bodyPr wrap="square">
            <a:spAutoFit/>
          </a:bodyPr>
          <a:lstStyle/>
          <a:p>
            <a:pPr algn="ctr"/>
            <a:r>
              <a:rPr lang="zh-CN" altLang="en-US" sz="1200" b="1" spc="300" dirty="0">
                <a:solidFill>
                  <a:schemeClr val="bg1"/>
                </a:solidFill>
                <a:latin typeface="Montserrat" charset="0"/>
                <a:ea typeface="Montserrat" charset="0"/>
                <a:cs typeface="Montserrat" charset="0"/>
              </a:rPr>
              <a:t>而且雅典的一部分经济收入是靠同盟邦国的贡金，</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同盟国的相继背叛减少了雅典资金的来源，</a:t>
            </a:r>
            <a:endParaRPr lang="en-US" altLang="zh-CN" sz="1200" b="1" spc="300" dirty="0">
              <a:solidFill>
                <a:schemeClr val="bg1"/>
              </a:solidFill>
              <a:latin typeface="Montserrat" charset="0"/>
              <a:ea typeface="Montserrat" charset="0"/>
              <a:cs typeface="Montserrat" charset="0"/>
            </a:endParaRPr>
          </a:p>
          <a:p>
            <a:pPr algn="ctr"/>
            <a:r>
              <a:rPr lang="zh-CN" altLang="en-US" sz="1200" b="1" spc="300" dirty="0">
                <a:solidFill>
                  <a:schemeClr val="bg1"/>
                </a:solidFill>
                <a:latin typeface="Montserrat" charset="0"/>
                <a:ea typeface="Montserrat" charset="0"/>
                <a:cs typeface="Montserrat" charset="0"/>
              </a:rPr>
              <a:t>同时也丧失了雅典海军船只停靠的基地</a:t>
            </a:r>
            <a:endParaRPr lang="en-US" sz="1200" b="1" spc="300" dirty="0">
              <a:solidFill>
                <a:schemeClr val="bg1"/>
              </a:solidFill>
              <a:latin typeface="Montserrat" charset="0"/>
              <a:ea typeface="Montserrat" charset="0"/>
              <a:cs typeface="Montserrat" charset="0"/>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rot="5400000">
            <a:off x="6582036" y="155528"/>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chemeClr val="bg1">
              <a:lumMod val="50000"/>
            </a:schemeClr>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rgbClr val="43536A"/>
              </a:solidFill>
            </a:endParaRPr>
          </a:p>
        </p:txBody>
      </p:sp>
      <p:sp>
        <p:nvSpPr>
          <p:cNvPr id="5" name="Freeform 6"/>
          <p:cNvSpPr/>
          <p:nvPr/>
        </p:nvSpPr>
        <p:spPr bwMode="auto">
          <a:xfrm rot="5400000">
            <a:off x="6577844" y="1203657"/>
            <a:ext cx="1552883" cy="4842192"/>
          </a:xfrm>
          <a:custGeom>
            <a:avLst/>
            <a:gdLst>
              <a:gd name="T0" fmla="*/ 0 w 2480"/>
              <a:gd name="T1" fmla="*/ 234 h 873"/>
              <a:gd name="T2" fmla="*/ 0 w 2480"/>
              <a:gd name="T3" fmla="*/ 873 h 873"/>
              <a:gd name="T4" fmla="*/ 2480 w 2480"/>
              <a:gd name="T5" fmla="*/ 873 h 873"/>
              <a:gd name="T6" fmla="*/ 2480 w 2480"/>
              <a:gd name="T7" fmla="*/ 234 h 873"/>
              <a:gd name="T8" fmla="*/ 1226 w 2480"/>
              <a:gd name="T9" fmla="*/ 0 h 873"/>
              <a:gd name="T10" fmla="*/ 0 w 2480"/>
              <a:gd name="T11" fmla="*/ 234 h 873"/>
            </a:gdLst>
            <a:ahLst/>
            <a:cxnLst>
              <a:cxn ang="0">
                <a:pos x="T0" y="T1"/>
              </a:cxn>
              <a:cxn ang="0">
                <a:pos x="T2" y="T3"/>
              </a:cxn>
              <a:cxn ang="0">
                <a:pos x="T4" y="T5"/>
              </a:cxn>
              <a:cxn ang="0">
                <a:pos x="T6" y="T7"/>
              </a:cxn>
              <a:cxn ang="0">
                <a:pos x="T8" y="T9"/>
              </a:cxn>
              <a:cxn ang="0">
                <a:pos x="T10" y="T11"/>
              </a:cxn>
            </a:cxnLst>
            <a:rect l="0" t="0" r="r" b="b"/>
            <a:pathLst>
              <a:path w="2480" h="873">
                <a:moveTo>
                  <a:pt x="0" y="234"/>
                </a:moveTo>
                <a:lnTo>
                  <a:pt x="0" y="873"/>
                </a:lnTo>
                <a:lnTo>
                  <a:pt x="2480" y="873"/>
                </a:lnTo>
                <a:lnTo>
                  <a:pt x="2480" y="234"/>
                </a:lnTo>
                <a:lnTo>
                  <a:pt x="1226" y="0"/>
                </a:lnTo>
                <a:lnTo>
                  <a:pt x="0" y="234"/>
                </a:lnTo>
                <a:close/>
              </a:path>
            </a:pathLst>
          </a:custGeom>
          <a:solidFill>
            <a:srgbClr val="43536A"/>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rgbClr val="43536A"/>
              </a:solidFill>
            </a:endParaRPr>
          </a:p>
        </p:txBody>
      </p:sp>
      <p:sp>
        <p:nvSpPr>
          <p:cNvPr id="6" name="Freeform 7"/>
          <p:cNvSpPr/>
          <p:nvPr/>
        </p:nvSpPr>
        <p:spPr bwMode="auto">
          <a:xfrm rot="5400000">
            <a:off x="6582036" y="2235150"/>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chemeClr val="bg1">
              <a:lumMod val="50000"/>
            </a:schemeClr>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rgbClr val="43536A"/>
              </a:solidFill>
            </a:endParaRPr>
          </a:p>
        </p:txBody>
      </p:sp>
      <p:sp>
        <p:nvSpPr>
          <p:cNvPr id="7" name="Freeform 8"/>
          <p:cNvSpPr/>
          <p:nvPr/>
        </p:nvSpPr>
        <p:spPr bwMode="auto">
          <a:xfrm rot="5400000">
            <a:off x="6582036" y="3274960"/>
            <a:ext cx="1552881" cy="4858833"/>
          </a:xfrm>
          <a:custGeom>
            <a:avLst/>
            <a:gdLst>
              <a:gd name="T0" fmla="*/ 0 w 2480"/>
              <a:gd name="T1" fmla="*/ 237 h 876"/>
              <a:gd name="T2" fmla="*/ 0 w 2480"/>
              <a:gd name="T3" fmla="*/ 876 h 876"/>
              <a:gd name="T4" fmla="*/ 2480 w 2480"/>
              <a:gd name="T5" fmla="*/ 876 h 876"/>
              <a:gd name="T6" fmla="*/ 2480 w 2480"/>
              <a:gd name="T7" fmla="*/ 237 h 876"/>
              <a:gd name="T8" fmla="*/ 1226 w 2480"/>
              <a:gd name="T9" fmla="*/ 0 h 876"/>
              <a:gd name="T10" fmla="*/ 0 w 2480"/>
              <a:gd name="T11" fmla="*/ 237 h 876"/>
            </a:gdLst>
            <a:ahLst/>
            <a:cxnLst>
              <a:cxn ang="0">
                <a:pos x="T0" y="T1"/>
              </a:cxn>
              <a:cxn ang="0">
                <a:pos x="T2" y="T3"/>
              </a:cxn>
              <a:cxn ang="0">
                <a:pos x="T4" y="T5"/>
              </a:cxn>
              <a:cxn ang="0">
                <a:pos x="T6" y="T7"/>
              </a:cxn>
              <a:cxn ang="0">
                <a:pos x="T8" y="T9"/>
              </a:cxn>
              <a:cxn ang="0">
                <a:pos x="T10" y="T11"/>
              </a:cxn>
            </a:cxnLst>
            <a:rect l="0" t="0" r="r" b="b"/>
            <a:pathLst>
              <a:path w="2480" h="876">
                <a:moveTo>
                  <a:pt x="0" y="237"/>
                </a:moveTo>
                <a:lnTo>
                  <a:pt x="0" y="876"/>
                </a:lnTo>
                <a:lnTo>
                  <a:pt x="2480" y="876"/>
                </a:lnTo>
                <a:lnTo>
                  <a:pt x="2480" y="237"/>
                </a:lnTo>
                <a:lnTo>
                  <a:pt x="1226" y="0"/>
                </a:lnTo>
                <a:lnTo>
                  <a:pt x="0" y="237"/>
                </a:lnTo>
                <a:close/>
              </a:path>
            </a:pathLst>
          </a:custGeom>
          <a:solidFill>
            <a:srgbClr val="43536A"/>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rgbClr val="43536A"/>
              </a:solidFill>
            </a:endParaRPr>
          </a:p>
        </p:txBody>
      </p:sp>
      <p:sp>
        <p:nvSpPr>
          <p:cNvPr id="23" name="Freeform 5"/>
          <p:cNvSpPr>
            <a:spLocks noEditPoints="1"/>
          </p:cNvSpPr>
          <p:nvPr/>
        </p:nvSpPr>
        <p:spPr bwMode="auto">
          <a:xfrm>
            <a:off x="5387906" y="2133231"/>
            <a:ext cx="501789" cy="470269"/>
          </a:xfrm>
          <a:custGeom>
            <a:avLst/>
            <a:gdLst>
              <a:gd name="T0" fmla="*/ 2926 w 2950"/>
              <a:gd name="T1" fmla="*/ 825 h 2765"/>
              <a:gd name="T2" fmla="*/ 2401 w 2950"/>
              <a:gd name="T3" fmla="*/ 45 h 2765"/>
              <a:gd name="T4" fmla="*/ 2316 w 2950"/>
              <a:gd name="T5" fmla="*/ 0 h 2765"/>
              <a:gd name="T6" fmla="*/ 635 w 2950"/>
              <a:gd name="T7" fmla="*/ 0 h 2765"/>
              <a:gd name="T8" fmla="*/ 550 w 2950"/>
              <a:gd name="T9" fmla="*/ 45 h 2765"/>
              <a:gd name="T10" fmla="*/ 25 w 2950"/>
              <a:gd name="T11" fmla="*/ 825 h 2765"/>
              <a:gd name="T12" fmla="*/ 28 w 2950"/>
              <a:gd name="T13" fmla="*/ 944 h 2765"/>
              <a:gd name="T14" fmla="*/ 1394 w 2950"/>
              <a:gd name="T15" fmla="*/ 2725 h 2765"/>
              <a:gd name="T16" fmla="*/ 1475 w 2950"/>
              <a:gd name="T17" fmla="*/ 2765 h 2765"/>
              <a:gd name="T18" fmla="*/ 1556 w 2950"/>
              <a:gd name="T19" fmla="*/ 2725 h 2765"/>
              <a:gd name="T20" fmla="*/ 2922 w 2950"/>
              <a:gd name="T21" fmla="*/ 944 h 2765"/>
              <a:gd name="T22" fmla="*/ 2926 w 2950"/>
              <a:gd name="T23" fmla="*/ 825 h 2765"/>
              <a:gd name="T24" fmla="*/ 1882 w 2950"/>
              <a:gd name="T25" fmla="*/ 943 h 2765"/>
              <a:gd name="T26" fmla="*/ 1475 w 2950"/>
              <a:gd name="T27" fmla="*/ 2430 h 2765"/>
              <a:gd name="T28" fmla="*/ 1069 w 2950"/>
              <a:gd name="T29" fmla="*/ 943 h 2765"/>
              <a:gd name="T30" fmla="*/ 1882 w 2950"/>
              <a:gd name="T31" fmla="*/ 943 h 2765"/>
              <a:gd name="T32" fmla="*/ 1099 w 2950"/>
              <a:gd name="T33" fmla="*/ 820 h 2765"/>
              <a:gd name="T34" fmla="*/ 1475 w 2950"/>
              <a:gd name="T35" fmla="*/ 218 h 2765"/>
              <a:gd name="T36" fmla="*/ 1851 w 2950"/>
              <a:gd name="T37" fmla="*/ 820 h 2765"/>
              <a:gd name="T38" fmla="*/ 1099 w 2950"/>
              <a:gd name="T39" fmla="*/ 820 h 2765"/>
              <a:gd name="T40" fmla="*/ 1612 w 2950"/>
              <a:gd name="T41" fmla="*/ 205 h 2765"/>
              <a:gd name="T42" fmla="*/ 2202 w 2950"/>
              <a:gd name="T43" fmla="*/ 205 h 2765"/>
              <a:gd name="T44" fmla="*/ 1954 w 2950"/>
              <a:gd name="T45" fmla="*/ 752 h 2765"/>
              <a:gd name="T46" fmla="*/ 1612 w 2950"/>
              <a:gd name="T47" fmla="*/ 205 h 2765"/>
              <a:gd name="T48" fmla="*/ 997 w 2950"/>
              <a:gd name="T49" fmla="*/ 752 h 2765"/>
              <a:gd name="T50" fmla="*/ 749 w 2950"/>
              <a:gd name="T51" fmla="*/ 205 h 2765"/>
              <a:gd name="T52" fmla="*/ 1339 w 2950"/>
              <a:gd name="T53" fmla="*/ 205 h 2765"/>
              <a:gd name="T54" fmla="*/ 997 w 2950"/>
              <a:gd name="T55" fmla="*/ 752 h 2765"/>
              <a:gd name="T56" fmla="*/ 1305 w 2950"/>
              <a:gd name="T57" fmla="*/ 2272 h 2765"/>
              <a:gd name="T58" fmla="*/ 285 w 2950"/>
              <a:gd name="T59" fmla="*/ 943 h 2765"/>
              <a:gd name="T60" fmla="*/ 941 w 2950"/>
              <a:gd name="T61" fmla="*/ 943 h 2765"/>
              <a:gd name="T62" fmla="*/ 1305 w 2950"/>
              <a:gd name="T63" fmla="*/ 2272 h 2765"/>
              <a:gd name="T64" fmla="*/ 2009 w 2950"/>
              <a:gd name="T65" fmla="*/ 943 h 2765"/>
              <a:gd name="T66" fmla="*/ 2665 w 2950"/>
              <a:gd name="T67" fmla="*/ 943 h 2765"/>
              <a:gd name="T68" fmla="*/ 1646 w 2950"/>
              <a:gd name="T69" fmla="*/ 2272 h 2765"/>
              <a:gd name="T70" fmla="*/ 2009 w 2950"/>
              <a:gd name="T71" fmla="*/ 943 h 2765"/>
              <a:gd name="T72" fmla="*/ 2676 w 2950"/>
              <a:gd name="T73" fmla="*/ 820 h 2765"/>
              <a:gd name="T74" fmla="*/ 2058 w 2950"/>
              <a:gd name="T75" fmla="*/ 820 h 2765"/>
              <a:gd name="T76" fmla="*/ 2306 w 2950"/>
              <a:gd name="T77" fmla="*/ 272 h 2765"/>
              <a:gd name="T78" fmla="*/ 2676 w 2950"/>
              <a:gd name="T79" fmla="*/ 820 h 2765"/>
              <a:gd name="T80" fmla="*/ 644 w 2950"/>
              <a:gd name="T81" fmla="*/ 272 h 2765"/>
              <a:gd name="T82" fmla="*/ 893 w 2950"/>
              <a:gd name="T83" fmla="*/ 820 h 2765"/>
              <a:gd name="T84" fmla="*/ 274 w 2950"/>
              <a:gd name="T85" fmla="*/ 820 h 2765"/>
              <a:gd name="T86" fmla="*/ 644 w 2950"/>
              <a:gd name="T87" fmla="*/ 272 h 2765"/>
              <a:gd name="T88" fmla="*/ 644 w 2950"/>
              <a:gd name="T89" fmla="*/ 272 h 2765"/>
              <a:gd name="T90" fmla="*/ 644 w 2950"/>
              <a:gd name="T91" fmla="*/ 272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solidFill>
            <a:schemeClr val="bg1"/>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chemeClr val="bg1"/>
              </a:solidFill>
            </a:endParaRPr>
          </a:p>
        </p:txBody>
      </p:sp>
      <p:sp>
        <p:nvSpPr>
          <p:cNvPr id="24" name="Freeform 9"/>
          <p:cNvSpPr>
            <a:spLocks noEditPoints="1"/>
          </p:cNvSpPr>
          <p:nvPr/>
        </p:nvSpPr>
        <p:spPr bwMode="auto">
          <a:xfrm>
            <a:off x="5384227" y="3143779"/>
            <a:ext cx="445483" cy="488421"/>
          </a:xfrm>
          <a:custGeom>
            <a:avLst/>
            <a:gdLst>
              <a:gd name="T0" fmla="*/ 2210 w 2210"/>
              <a:gd name="T1" fmla="*/ 1381 h 2427"/>
              <a:gd name="T2" fmla="*/ 2210 w 2210"/>
              <a:gd name="T3" fmla="*/ 1372 h 2427"/>
              <a:gd name="T4" fmla="*/ 2204 w 2210"/>
              <a:gd name="T5" fmla="*/ 1305 h 2427"/>
              <a:gd name="T6" fmla="*/ 1459 w 2210"/>
              <a:gd name="T7" fmla="*/ 266 h 2427"/>
              <a:gd name="T8" fmla="*/ 1378 w 2210"/>
              <a:gd name="T9" fmla="*/ 314 h 2427"/>
              <a:gd name="T10" fmla="*/ 2076 w 2210"/>
              <a:gd name="T11" fmla="*/ 1120 h 2427"/>
              <a:gd name="T12" fmla="*/ 1634 w 2210"/>
              <a:gd name="T13" fmla="*/ 1209 h 2427"/>
              <a:gd name="T14" fmla="*/ 1111 w 2210"/>
              <a:gd name="T15" fmla="*/ 1209 h 2427"/>
              <a:gd name="T16" fmla="*/ 588 w 2210"/>
              <a:gd name="T17" fmla="*/ 1209 h 2427"/>
              <a:gd name="T18" fmla="*/ 125 w 2210"/>
              <a:gd name="T19" fmla="*/ 1137 h 2427"/>
              <a:gd name="T20" fmla="*/ 1102 w 2210"/>
              <a:gd name="T21" fmla="*/ 316 h 2427"/>
              <a:gd name="T22" fmla="*/ 1157 w 2210"/>
              <a:gd name="T23" fmla="*/ 53 h 2427"/>
              <a:gd name="T24" fmla="*/ 1047 w 2210"/>
              <a:gd name="T25" fmla="*/ 53 h 2427"/>
              <a:gd name="T26" fmla="*/ 1 w 2210"/>
              <a:gd name="T27" fmla="*/ 1305 h 2427"/>
              <a:gd name="T28" fmla="*/ 0 w 2210"/>
              <a:gd name="T29" fmla="*/ 1381 h 2427"/>
              <a:gd name="T30" fmla="*/ 115 w 2210"/>
              <a:gd name="T31" fmla="*/ 1388 h 2427"/>
              <a:gd name="T32" fmla="*/ 326 w 2210"/>
              <a:gd name="T33" fmla="*/ 1163 h 2427"/>
              <a:gd name="T34" fmla="*/ 535 w 2210"/>
              <a:gd name="T35" fmla="*/ 1384 h 2427"/>
              <a:gd name="T36" fmla="*/ 535 w 2210"/>
              <a:gd name="T37" fmla="*/ 1387 h 2427"/>
              <a:gd name="T38" fmla="*/ 535 w 2210"/>
              <a:gd name="T39" fmla="*/ 1388 h 2427"/>
              <a:gd name="T40" fmla="*/ 641 w 2210"/>
              <a:gd name="T41" fmla="*/ 1388 h 2427"/>
              <a:gd name="T42" fmla="*/ 641 w 2210"/>
              <a:gd name="T43" fmla="*/ 1387 h 2427"/>
              <a:gd name="T44" fmla="*/ 640 w 2210"/>
              <a:gd name="T45" fmla="*/ 1383 h 2427"/>
              <a:gd name="T46" fmla="*/ 850 w 2210"/>
              <a:gd name="T47" fmla="*/ 1163 h 2427"/>
              <a:gd name="T48" fmla="*/ 1054 w 2210"/>
              <a:gd name="T49" fmla="*/ 2030 h 2427"/>
              <a:gd name="T50" fmla="*/ 827 w 2210"/>
              <a:gd name="T51" fmla="*/ 2317 h 2427"/>
              <a:gd name="T52" fmla="*/ 524 w 2210"/>
              <a:gd name="T53" fmla="*/ 2014 h 2427"/>
              <a:gd name="T54" fmla="*/ 827 w 2210"/>
              <a:gd name="T55" fmla="*/ 2427 h 2427"/>
              <a:gd name="T56" fmla="*/ 1164 w 2210"/>
              <a:gd name="T57" fmla="*/ 2042 h 2427"/>
              <a:gd name="T58" fmla="*/ 1373 w 2210"/>
              <a:gd name="T59" fmla="*/ 1163 h 2427"/>
              <a:gd name="T60" fmla="*/ 1582 w 2210"/>
              <a:gd name="T61" fmla="*/ 1383 h 2427"/>
              <a:gd name="T62" fmla="*/ 1582 w 2210"/>
              <a:gd name="T63" fmla="*/ 1387 h 2427"/>
              <a:gd name="T64" fmla="*/ 1582 w 2210"/>
              <a:gd name="T65" fmla="*/ 1388 h 2427"/>
              <a:gd name="T66" fmla="*/ 1687 w 2210"/>
              <a:gd name="T67" fmla="*/ 1388 h 2427"/>
              <a:gd name="T68" fmla="*/ 1687 w 2210"/>
              <a:gd name="T69" fmla="*/ 1387 h 2427"/>
              <a:gd name="T70" fmla="*/ 1687 w 2210"/>
              <a:gd name="T71" fmla="*/ 1384 h 2427"/>
              <a:gd name="T72" fmla="*/ 1896 w 2210"/>
              <a:gd name="T73" fmla="*/ 1163 h 2427"/>
              <a:gd name="T74" fmla="*/ 2100 w 2210"/>
              <a:gd name="T75" fmla="*/ 1381 h 2427"/>
              <a:gd name="T76" fmla="*/ 2100 w 2210"/>
              <a:gd name="T77" fmla="*/ 1381 h 2427"/>
              <a:gd name="T78" fmla="*/ 2210 w 2210"/>
              <a:gd name="T79" fmla="*/ 1388 h 2427"/>
              <a:gd name="T80" fmla="*/ 2210 w 2210"/>
              <a:gd name="T81" fmla="*/ 1383 h 2427"/>
              <a:gd name="T82" fmla="*/ 2210 w 2210"/>
              <a:gd name="T83" fmla="*/ 1381 h 2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solidFill>
            <a:srgbClr val="FFFFFF"/>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chemeClr val="bg1"/>
              </a:solidFill>
            </a:endParaRPr>
          </a:p>
        </p:txBody>
      </p:sp>
      <p:sp>
        <p:nvSpPr>
          <p:cNvPr id="25" name="Freeform 17"/>
          <p:cNvSpPr>
            <a:spLocks noEditPoints="1"/>
          </p:cNvSpPr>
          <p:nvPr/>
        </p:nvSpPr>
        <p:spPr bwMode="auto">
          <a:xfrm>
            <a:off x="5342303" y="4185735"/>
            <a:ext cx="529331" cy="486275"/>
          </a:xfrm>
          <a:custGeom>
            <a:avLst/>
            <a:gdLst>
              <a:gd name="T0" fmla="*/ 1120 w 2069"/>
              <a:gd name="T1" fmla="*/ 0 h 1899"/>
              <a:gd name="T2" fmla="*/ 189 w 2069"/>
              <a:gd name="T3" fmla="*/ 777 h 1899"/>
              <a:gd name="T4" fmla="*/ 0 w 2069"/>
              <a:gd name="T5" fmla="*/ 777 h 1899"/>
              <a:gd name="T6" fmla="*/ 259 w 2069"/>
              <a:gd name="T7" fmla="*/ 1122 h 1899"/>
              <a:gd name="T8" fmla="*/ 517 w 2069"/>
              <a:gd name="T9" fmla="*/ 777 h 1899"/>
              <a:gd name="T10" fmla="*/ 362 w 2069"/>
              <a:gd name="T11" fmla="*/ 777 h 1899"/>
              <a:gd name="T12" fmla="*/ 1120 w 2069"/>
              <a:gd name="T13" fmla="*/ 173 h 1899"/>
              <a:gd name="T14" fmla="*/ 1896 w 2069"/>
              <a:gd name="T15" fmla="*/ 950 h 1899"/>
              <a:gd name="T16" fmla="*/ 1120 w 2069"/>
              <a:gd name="T17" fmla="*/ 1727 h 1899"/>
              <a:gd name="T18" fmla="*/ 477 w 2069"/>
              <a:gd name="T19" fmla="*/ 1381 h 1899"/>
              <a:gd name="T20" fmla="*/ 276 w 2069"/>
              <a:gd name="T21" fmla="*/ 1381 h 1899"/>
              <a:gd name="T22" fmla="*/ 1120 w 2069"/>
              <a:gd name="T23" fmla="*/ 1899 h 1899"/>
              <a:gd name="T24" fmla="*/ 2069 w 2069"/>
              <a:gd name="T25" fmla="*/ 950 h 1899"/>
              <a:gd name="T26" fmla="*/ 1120 w 2069"/>
              <a:gd name="T27" fmla="*/ 0 h 1899"/>
              <a:gd name="T28" fmla="*/ 1080 w 2069"/>
              <a:gd name="T29" fmla="*/ 345 h 1899"/>
              <a:gd name="T30" fmla="*/ 1080 w 2069"/>
              <a:gd name="T31" fmla="*/ 978 h 1899"/>
              <a:gd name="T32" fmla="*/ 1528 w 2069"/>
              <a:gd name="T33" fmla="*/ 1243 h 1899"/>
              <a:gd name="T34" fmla="*/ 1569 w 2069"/>
              <a:gd name="T35" fmla="*/ 1168 h 1899"/>
              <a:gd name="T36" fmla="*/ 1166 w 2069"/>
              <a:gd name="T37" fmla="*/ 926 h 1899"/>
              <a:gd name="T38" fmla="*/ 1166 w 2069"/>
              <a:gd name="T39" fmla="*/ 345 h 1899"/>
              <a:gd name="T40" fmla="*/ 1080 w 2069"/>
              <a:gd name="T41" fmla="*/ 345 h 1899"/>
              <a:gd name="T42" fmla="*/ 1080 w 2069"/>
              <a:gd name="T43" fmla="*/ 345 h 1899"/>
              <a:gd name="T44" fmla="*/ 1080 w 2069"/>
              <a:gd name="T45" fmla="*/ 345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chemeClr val="bg1"/>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chemeClr val="bg1"/>
              </a:solidFill>
            </a:endParaRPr>
          </a:p>
        </p:txBody>
      </p:sp>
      <p:sp>
        <p:nvSpPr>
          <p:cNvPr id="26" name="Freeform 21"/>
          <p:cNvSpPr>
            <a:spLocks noEditPoints="1"/>
          </p:cNvSpPr>
          <p:nvPr/>
        </p:nvSpPr>
        <p:spPr bwMode="auto">
          <a:xfrm>
            <a:off x="5382140" y="5480603"/>
            <a:ext cx="488397" cy="488397"/>
          </a:xfrm>
          <a:custGeom>
            <a:avLst/>
            <a:gdLst>
              <a:gd name="T0" fmla="*/ 1497 w 2998"/>
              <a:gd name="T1" fmla="*/ 0 h 2998"/>
              <a:gd name="T2" fmla="*/ 2081 w 2998"/>
              <a:gd name="T3" fmla="*/ 118 h 2998"/>
              <a:gd name="T4" fmla="*/ 2558 w 2998"/>
              <a:gd name="T5" fmla="*/ 440 h 2998"/>
              <a:gd name="T6" fmla="*/ 2880 w 2998"/>
              <a:gd name="T7" fmla="*/ 917 h 2998"/>
              <a:gd name="T8" fmla="*/ 2998 w 2998"/>
              <a:gd name="T9" fmla="*/ 1501 h 2998"/>
              <a:gd name="T10" fmla="*/ 2880 w 2998"/>
              <a:gd name="T11" fmla="*/ 2085 h 2998"/>
              <a:gd name="T12" fmla="*/ 2558 w 2998"/>
              <a:gd name="T13" fmla="*/ 2562 h 2998"/>
              <a:gd name="T14" fmla="*/ 2081 w 2998"/>
              <a:gd name="T15" fmla="*/ 2882 h 2998"/>
              <a:gd name="T16" fmla="*/ 1497 w 2998"/>
              <a:gd name="T17" fmla="*/ 2998 h 2998"/>
              <a:gd name="T18" fmla="*/ 977 w 2998"/>
              <a:gd name="T19" fmla="*/ 2906 h 2998"/>
              <a:gd name="T20" fmla="*/ 534 w 2998"/>
              <a:gd name="T21" fmla="*/ 2650 h 2998"/>
              <a:gd name="T22" fmla="*/ 899 w 2998"/>
              <a:gd name="T23" fmla="*/ 1872 h 2998"/>
              <a:gd name="T24" fmla="*/ 1024 w 2998"/>
              <a:gd name="T25" fmla="*/ 2074 h 2998"/>
              <a:gd name="T26" fmla="*/ 1120 w 2998"/>
              <a:gd name="T27" fmla="*/ 2226 h 2998"/>
              <a:gd name="T28" fmla="*/ 1187 w 2998"/>
              <a:gd name="T29" fmla="*/ 2323 h 2998"/>
              <a:gd name="T30" fmla="*/ 1253 w 2998"/>
              <a:gd name="T31" fmla="*/ 2406 h 2998"/>
              <a:gd name="T32" fmla="*/ 1337 w 2998"/>
              <a:gd name="T33" fmla="*/ 2451 h 2998"/>
              <a:gd name="T34" fmla="*/ 1434 w 2998"/>
              <a:gd name="T35" fmla="*/ 2427 h 2998"/>
              <a:gd name="T36" fmla="*/ 1498 w 2998"/>
              <a:gd name="T37" fmla="*/ 2339 h 2998"/>
              <a:gd name="T38" fmla="*/ 1534 w 2998"/>
              <a:gd name="T39" fmla="*/ 2272 h 2998"/>
              <a:gd name="T40" fmla="*/ 1600 w 2998"/>
              <a:gd name="T41" fmla="*/ 2138 h 2998"/>
              <a:gd name="T42" fmla="*/ 1686 w 2998"/>
              <a:gd name="T43" fmla="*/ 1960 h 2998"/>
              <a:gd name="T44" fmla="*/ 1782 w 2998"/>
              <a:gd name="T45" fmla="*/ 1760 h 2998"/>
              <a:gd name="T46" fmla="*/ 2032 w 2998"/>
              <a:gd name="T47" fmla="*/ 1232 h 2998"/>
              <a:gd name="T48" fmla="*/ 2371 w 2998"/>
              <a:gd name="T49" fmla="*/ 1415 h 2998"/>
              <a:gd name="T50" fmla="*/ 2234 w 2998"/>
              <a:gd name="T51" fmla="*/ 426 h 2998"/>
              <a:gd name="T52" fmla="*/ 1363 w 2998"/>
              <a:gd name="T53" fmla="*/ 960 h 2998"/>
              <a:gd name="T54" fmla="*/ 1744 w 2998"/>
              <a:gd name="T55" fmla="*/ 1091 h 2998"/>
              <a:gd name="T56" fmla="*/ 1341 w 2998"/>
              <a:gd name="T57" fmla="*/ 1920 h 2998"/>
              <a:gd name="T58" fmla="*/ 1181 w 2998"/>
              <a:gd name="T59" fmla="*/ 1658 h 2998"/>
              <a:gd name="T60" fmla="*/ 1125 w 2998"/>
              <a:gd name="T61" fmla="*/ 1567 h 2998"/>
              <a:gd name="T62" fmla="*/ 1078 w 2998"/>
              <a:gd name="T63" fmla="*/ 1491 h 2998"/>
              <a:gd name="T64" fmla="*/ 1050 w 2998"/>
              <a:gd name="T65" fmla="*/ 1443 h 2998"/>
              <a:gd name="T66" fmla="*/ 1051 w 2998"/>
              <a:gd name="T67" fmla="*/ 1451 h 2998"/>
              <a:gd name="T68" fmla="*/ 1014 w 2998"/>
              <a:gd name="T69" fmla="*/ 1402 h 2998"/>
              <a:gd name="T70" fmla="*/ 957 w 2998"/>
              <a:gd name="T71" fmla="*/ 1338 h 2998"/>
              <a:gd name="T72" fmla="*/ 896 w 2998"/>
              <a:gd name="T73" fmla="*/ 1306 h 2998"/>
              <a:gd name="T74" fmla="*/ 790 w 2998"/>
              <a:gd name="T75" fmla="*/ 1342 h 2998"/>
              <a:gd name="T76" fmla="*/ 739 w 2998"/>
              <a:gd name="T77" fmla="*/ 1427 h 2998"/>
              <a:gd name="T78" fmla="*/ 707 w 2998"/>
              <a:gd name="T79" fmla="*/ 1496 h 2998"/>
              <a:gd name="T80" fmla="*/ 640 w 2998"/>
              <a:gd name="T81" fmla="*/ 1635 h 2998"/>
              <a:gd name="T82" fmla="*/ 550 w 2998"/>
              <a:gd name="T83" fmla="*/ 1821 h 2998"/>
              <a:gd name="T84" fmla="*/ 448 w 2998"/>
              <a:gd name="T85" fmla="*/ 2019 h 2998"/>
              <a:gd name="T86" fmla="*/ 355 w 2998"/>
              <a:gd name="T87" fmla="*/ 2214 h 2998"/>
              <a:gd name="T88" fmla="*/ 278 w 2998"/>
              <a:gd name="T89" fmla="*/ 2371 h 2998"/>
              <a:gd name="T90" fmla="*/ 72 w 2998"/>
              <a:gd name="T91" fmla="*/ 1965 h 2998"/>
              <a:gd name="T92" fmla="*/ 0 w 2998"/>
              <a:gd name="T93" fmla="*/ 1501 h 2998"/>
              <a:gd name="T94" fmla="*/ 117 w 2998"/>
              <a:gd name="T95" fmla="*/ 917 h 2998"/>
              <a:gd name="T96" fmla="*/ 437 w 2998"/>
              <a:gd name="T97" fmla="*/ 440 h 2998"/>
              <a:gd name="T98" fmla="*/ 914 w 2998"/>
              <a:gd name="T99" fmla="*/ 118 h 2998"/>
              <a:gd name="T100" fmla="*/ 1498 w 2998"/>
              <a:gd name="T101" fmla="*/ 0 h 2998"/>
              <a:gd name="T102" fmla="*/ 1497 w 2998"/>
              <a:gd name="T103" fmla="*/ 0 h 2998"/>
              <a:gd name="T104" fmla="*/ 1497 w 2998"/>
              <a:gd name="T105" fmla="*/ 0 h 2998"/>
              <a:gd name="T106" fmla="*/ 1497 w 2998"/>
              <a:gd name="T107" fmla="*/ 0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solidFill>
            <a:srgbClr val="FFFFFF"/>
          </a:solidFill>
          <a:ln>
            <a:noFill/>
          </a:ln>
        </p:spPr>
        <p:txBody>
          <a:bodyPr vert="horz" wrap="square" lIns="121920" tIns="60960" rIns="121920" bIns="60960" numCol="1" anchor="t" anchorCtr="0" compatLnSpc="1"/>
          <a:lstStyle/>
          <a:p>
            <a:pPr defTabSz="1218565" eaLnBrk="0" fontAlgn="base" hangingPunct="0">
              <a:spcBef>
                <a:spcPct val="0"/>
              </a:spcBef>
              <a:spcAft>
                <a:spcPct val="0"/>
              </a:spcAft>
            </a:pPr>
            <a:endParaRPr lang="zh-CN" altLang="en-US" sz="2400">
              <a:solidFill>
                <a:schemeClr val="bg1"/>
              </a:solidFill>
            </a:endParaRPr>
          </a:p>
        </p:txBody>
      </p:sp>
      <p:sp>
        <p:nvSpPr>
          <p:cNvPr id="27" name="矩形 26"/>
          <p:cNvSpPr/>
          <p:nvPr/>
        </p:nvSpPr>
        <p:spPr>
          <a:xfrm>
            <a:off x="6007100" y="2034897"/>
            <a:ext cx="2296616" cy="262255"/>
          </a:xfrm>
          <a:prstGeom prst="rect">
            <a:avLst/>
          </a:prstGeom>
        </p:spPr>
        <p:txBody>
          <a:bodyPr wrap="square">
            <a:spAutoFit/>
          </a:bodyPr>
          <a:lstStyle/>
          <a:p>
            <a:pPr defTabSz="1218565" eaLnBrk="0" fontAlgn="base" hangingPunct="0">
              <a:lnSpc>
                <a:spcPts val="1335"/>
              </a:lnSpc>
              <a:spcBef>
                <a:spcPct val="0"/>
              </a:spcBef>
              <a:spcAft>
                <a:spcPct val="0"/>
              </a:spcAft>
            </a:pPr>
            <a:r>
              <a:rPr lang="zh-CN" sz="1200" dirty="0">
                <a:solidFill>
                  <a:schemeClr val="bg1"/>
                </a:solidFill>
                <a:latin typeface="Arial" charset="0"/>
                <a:ea typeface="微软雅黑" charset="-122"/>
                <a:cs typeface="Arial" charset="0"/>
              </a:rPr>
              <a:t>动摇传统观念</a:t>
            </a:r>
            <a:endParaRPr lang="zh-CN" sz="1200" dirty="0">
              <a:solidFill>
                <a:schemeClr val="bg1"/>
              </a:solidFill>
              <a:latin typeface="Arial" charset="0"/>
              <a:ea typeface="微软雅黑" charset="-122"/>
              <a:cs typeface="Arial" charset="0"/>
            </a:endParaRPr>
          </a:p>
        </p:txBody>
      </p:sp>
      <p:sp>
        <p:nvSpPr>
          <p:cNvPr id="28" name="矩形 27"/>
          <p:cNvSpPr/>
          <p:nvPr/>
        </p:nvSpPr>
        <p:spPr>
          <a:xfrm>
            <a:off x="6007100" y="3101697"/>
            <a:ext cx="2296616" cy="262255"/>
          </a:xfrm>
          <a:prstGeom prst="rect">
            <a:avLst/>
          </a:prstGeom>
        </p:spPr>
        <p:txBody>
          <a:bodyPr wrap="square">
            <a:spAutoFit/>
          </a:bodyPr>
          <a:lstStyle/>
          <a:p>
            <a:pPr defTabSz="1218565" eaLnBrk="0" fontAlgn="base" hangingPunct="0">
              <a:lnSpc>
                <a:spcPts val="1335"/>
              </a:lnSpc>
              <a:spcBef>
                <a:spcPct val="0"/>
              </a:spcBef>
              <a:spcAft>
                <a:spcPct val="0"/>
              </a:spcAft>
            </a:pPr>
            <a:r>
              <a:rPr lang="zh-CN" sz="1200" dirty="0">
                <a:solidFill>
                  <a:schemeClr val="bg1"/>
                </a:solidFill>
                <a:latin typeface="Arial" charset="0"/>
                <a:ea typeface="微软雅黑" charset="-122"/>
                <a:cs typeface="Arial" charset="0"/>
              </a:rPr>
              <a:t>丧失信任，国家综合实力下降</a:t>
            </a:r>
            <a:endParaRPr lang="zh-CN" sz="1200" dirty="0">
              <a:solidFill>
                <a:schemeClr val="bg1"/>
              </a:solidFill>
              <a:latin typeface="Arial" charset="0"/>
              <a:ea typeface="微软雅黑" charset="-122"/>
              <a:cs typeface="Arial" charset="0"/>
            </a:endParaRPr>
          </a:p>
        </p:txBody>
      </p:sp>
      <p:sp>
        <p:nvSpPr>
          <p:cNvPr id="29" name="矩形 28"/>
          <p:cNvSpPr/>
          <p:nvPr/>
        </p:nvSpPr>
        <p:spPr>
          <a:xfrm>
            <a:off x="6007100" y="4092297"/>
            <a:ext cx="2296616" cy="262255"/>
          </a:xfrm>
          <a:prstGeom prst="rect">
            <a:avLst/>
          </a:prstGeom>
        </p:spPr>
        <p:txBody>
          <a:bodyPr wrap="square">
            <a:spAutoFit/>
          </a:bodyPr>
          <a:lstStyle/>
          <a:p>
            <a:pPr defTabSz="1218565" eaLnBrk="0" fontAlgn="base" hangingPunct="0">
              <a:lnSpc>
                <a:spcPts val="1335"/>
              </a:lnSpc>
              <a:spcBef>
                <a:spcPct val="0"/>
              </a:spcBef>
              <a:spcAft>
                <a:spcPct val="0"/>
              </a:spcAft>
            </a:pPr>
            <a:r>
              <a:rPr lang="zh-CN" sz="1200" dirty="0">
                <a:solidFill>
                  <a:schemeClr val="bg1"/>
                </a:solidFill>
                <a:latin typeface="Arial" charset="0"/>
                <a:ea typeface="微软雅黑" charset="-122"/>
                <a:cs typeface="Arial" charset="0"/>
              </a:rPr>
              <a:t>放纵自身</a:t>
            </a:r>
            <a:endParaRPr lang="zh-CN" sz="1200" dirty="0">
              <a:solidFill>
                <a:schemeClr val="bg1"/>
              </a:solidFill>
              <a:latin typeface="Arial" charset="0"/>
              <a:ea typeface="微软雅黑" charset="-122"/>
              <a:cs typeface="Arial" charset="0"/>
            </a:endParaRPr>
          </a:p>
        </p:txBody>
      </p:sp>
      <p:sp>
        <p:nvSpPr>
          <p:cNvPr id="30" name="矩形 29"/>
          <p:cNvSpPr/>
          <p:nvPr/>
        </p:nvSpPr>
        <p:spPr>
          <a:xfrm>
            <a:off x="6007100" y="5387697"/>
            <a:ext cx="2296616" cy="433705"/>
          </a:xfrm>
          <a:prstGeom prst="rect">
            <a:avLst/>
          </a:prstGeom>
        </p:spPr>
        <p:txBody>
          <a:bodyPr wrap="square">
            <a:spAutoFit/>
          </a:bodyPr>
          <a:lstStyle/>
          <a:p>
            <a:pPr defTabSz="1218565" eaLnBrk="0" fontAlgn="base" hangingPunct="0">
              <a:lnSpc>
                <a:spcPts val="1335"/>
              </a:lnSpc>
              <a:spcBef>
                <a:spcPct val="0"/>
              </a:spcBef>
              <a:spcAft>
                <a:spcPct val="0"/>
              </a:spcAft>
            </a:pPr>
            <a:r>
              <a:rPr lang="zh-CN" sz="1200" dirty="0">
                <a:solidFill>
                  <a:schemeClr val="bg1"/>
                </a:solidFill>
                <a:latin typeface="Arial" charset="0"/>
                <a:ea typeface="微软雅黑" charset="-122"/>
                <a:cs typeface="Arial" charset="0"/>
              </a:rPr>
              <a:t>摧毁身体和意志，瓦解社会关系</a:t>
            </a:r>
            <a:endParaRPr lang="zh-CN" sz="1200" dirty="0">
              <a:solidFill>
                <a:schemeClr val="bg1"/>
              </a:solidFill>
              <a:latin typeface="Arial" charset="0"/>
              <a:ea typeface="微软雅黑" charset="-122"/>
              <a:cs typeface="Arial" charset="0"/>
            </a:endParaRPr>
          </a:p>
        </p:txBody>
      </p:sp>
      <p:sp>
        <p:nvSpPr>
          <p:cNvPr id="31" name="TextBox 175"/>
          <p:cNvSpPr txBox="1"/>
          <p:nvPr/>
        </p:nvSpPr>
        <p:spPr>
          <a:xfrm>
            <a:off x="9828794" y="2140467"/>
            <a:ext cx="967105" cy="748030"/>
          </a:xfrm>
          <a:prstGeom prst="rect">
            <a:avLst/>
          </a:prstGeom>
        </p:spPr>
        <p:txBody>
          <a:bodyPr wrap="none">
            <a:spAutoFit/>
          </a:bodyPr>
          <a:lstStyle>
            <a:defPPr>
              <a:defRPr lang="zh-CN"/>
            </a:defPPr>
            <a:lvl1pPr>
              <a:defRPr sz="900" b="1">
                <a:solidFill>
                  <a:schemeClr val="bg1"/>
                </a:solidFill>
                <a:latin typeface="Arial" charset="0"/>
                <a:ea typeface="微软雅黑" charset="-122"/>
                <a:cs typeface="Arial" charset="0"/>
              </a:defRPr>
            </a:lvl1pPr>
          </a:lstStyle>
          <a:p>
            <a:pPr defTabSz="1218565" eaLnBrk="0" fontAlgn="base" hangingPunct="0">
              <a:spcBef>
                <a:spcPct val="0"/>
              </a:spcBef>
              <a:spcAft>
                <a:spcPct val="0"/>
              </a:spcAft>
            </a:pPr>
            <a:r>
              <a:rPr lang="en-US" altLang="zh-CN" sz="4265" dirty="0">
                <a:solidFill>
                  <a:srgbClr val="43536A"/>
                </a:solidFill>
              </a:rPr>
              <a:t>25</a:t>
            </a:r>
            <a:r>
              <a:rPr lang="en-US" altLang="zh-CN" sz="1600" dirty="0">
                <a:solidFill>
                  <a:srgbClr val="43536A"/>
                </a:solidFill>
              </a:rPr>
              <a:t>%</a:t>
            </a:r>
            <a:endParaRPr lang="zh-CN" altLang="en-US" sz="1600" dirty="0">
              <a:solidFill>
                <a:srgbClr val="43536A"/>
              </a:solidFill>
            </a:endParaRPr>
          </a:p>
        </p:txBody>
      </p:sp>
      <p:sp>
        <p:nvSpPr>
          <p:cNvPr id="32" name="TextBox 175"/>
          <p:cNvSpPr txBox="1"/>
          <p:nvPr/>
        </p:nvSpPr>
        <p:spPr>
          <a:xfrm>
            <a:off x="9835081" y="3239583"/>
            <a:ext cx="967105" cy="748030"/>
          </a:xfrm>
          <a:prstGeom prst="rect">
            <a:avLst/>
          </a:prstGeom>
        </p:spPr>
        <p:txBody>
          <a:bodyPr wrap="none">
            <a:spAutoFit/>
          </a:bodyPr>
          <a:lstStyle>
            <a:defPPr>
              <a:defRPr lang="zh-CN"/>
            </a:defPPr>
            <a:lvl1pPr>
              <a:defRPr sz="900" b="1">
                <a:solidFill>
                  <a:schemeClr val="bg1"/>
                </a:solidFill>
                <a:latin typeface="Arial" charset="0"/>
                <a:ea typeface="微软雅黑" charset="-122"/>
                <a:cs typeface="Arial" charset="0"/>
              </a:defRPr>
            </a:lvl1pPr>
          </a:lstStyle>
          <a:p>
            <a:pPr defTabSz="1218565" eaLnBrk="0" fontAlgn="base" hangingPunct="0">
              <a:spcBef>
                <a:spcPct val="0"/>
              </a:spcBef>
              <a:spcAft>
                <a:spcPct val="0"/>
              </a:spcAft>
            </a:pPr>
            <a:r>
              <a:rPr lang="en-US" altLang="zh-CN" sz="4265" dirty="0">
                <a:solidFill>
                  <a:srgbClr val="43536A"/>
                </a:solidFill>
              </a:rPr>
              <a:t>50</a:t>
            </a:r>
            <a:r>
              <a:rPr lang="en-US" altLang="zh-CN" sz="1600" dirty="0">
                <a:solidFill>
                  <a:srgbClr val="43536A"/>
                </a:solidFill>
              </a:rPr>
              <a:t>%</a:t>
            </a:r>
            <a:endParaRPr lang="zh-CN" altLang="en-US" sz="1600" dirty="0">
              <a:solidFill>
                <a:srgbClr val="43536A"/>
              </a:solidFill>
            </a:endParaRPr>
          </a:p>
        </p:txBody>
      </p:sp>
      <p:sp>
        <p:nvSpPr>
          <p:cNvPr id="33" name="TextBox 175"/>
          <p:cNvSpPr txBox="1"/>
          <p:nvPr/>
        </p:nvSpPr>
        <p:spPr>
          <a:xfrm>
            <a:off x="9828794" y="4328292"/>
            <a:ext cx="967105" cy="748030"/>
          </a:xfrm>
          <a:prstGeom prst="rect">
            <a:avLst/>
          </a:prstGeom>
        </p:spPr>
        <p:txBody>
          <a:bodyPr wrap="none">
            <a:spAutoFit/>
          </a:bodyPr>
          <a:lstStyle>
            <a:defPPr>
              <a:defRPr lang="zh-CN"/>
            </a:defPPr>
            <a:lvl1pPr>
              <a:defRPr sz="900" b="1">
                <a:solidFill>
                  <a:schemeClr val="bg1"/>
                </a:solidFill>
                <a:latin typeface="Arial" charset="0"/>
                <a:ea typeface="微软雅黑" charset="-122"/>
                <a:cs typeface="Arial" charset="0"/>
              </a:defRPr>
            </a:lvl1pPr>
          </a:lstStyle>
          <a:p>
            <a:pPr defTabSz="1218565" eaLnBrk="0" fontAlgn="base" hangingPunct="0">
              <a:spcBef>
                <a:spcPct val="0"/>
              </a:spcBef>
              <a:spcAft>
                <a:spcPct val="0"/>
              </a:spcAft>
            </a:pPr>
            <a:r>
              <a:rPr lang="en-US" altLang="zh-CN" sz="4265" dirty="0">
                <a:solidFill>
                  <a:srgbClr val="43536A"/>
                </a:solidFill>
              </a:rPr>
              <a:t>75</a:t>
            </a:r>
            <a:r>
              <a:rPr lang="en-US" altLang="zh-CN" sz="1600" dirty="0">
                <a:solidFill>
                  <a:srgbClr val="43536A"/>
                </a:solidFill>
              </a:rPr>
              <a:t>%</a:t>
            </a:r>
            <a:endParaRPr lang="zh-CN" altLang="en-US" sz="1600" dirty="0">
              <a:solidFill>
                <a:srgbClr val="43536A"/>
              </a:solidFill>
            </a:endParaRPr>
          </a:p>
        </p:txBody>
      </p:sp>
      <p:sp>
        <p:nvSpPr>
          <p:cNvPr id="34" name="TextBox 175"/>
          <p:cNvSpPr txBox="1"/>
          <p:nvPr/>
        </p:nvSpPr>
        <p:spPr>
          <a:xfrm>
            <a:off x="9828793" y="5334951"/>
            <a:ext cx="1268730" cy="748030"/>
          </a:xfrm>
          <a:prstGeom prst="rect">
            <a:avLst/>
          </a:prstGeom>
        </p:spPr>
        <p:txBody>
          <a:bodyPr wrap="none">
            <a:spAutoFit/>
          </a:bodyPr>
          <a:lstStyle>
            <a:defPPr>
              <a:defRPr lang="zh-CN"/>
            </a:defPPr>
            <a:lvl1pPr>
              <a:defRPr sz="900" b="1">
                <a:solidFill>
                  <a:schemeClr val="bg1"/>
                </a:solidFill>
                <a:latin typeface="Arial" charset="0"/>
                <a:ea typeface="微软雅黑" charset="-122"/>
                <a:cs typeface="Arial" charset="0"/>
              </a:defRPr>
            </a:lvl1pPr>
          </a:lstStyle>
          <a:p>
            <a:pPr defTabSz="1218565" eaLnBrk="0" fontAlgn="base" hangingPunct="0">
              <a:spcBef>
                <a:spcPct val="0"/>
              </a:spcBef>
              <a:spcAft>
                <a:spcPct val="0"/>
              </a:spcAft>
            </a:pPr>
            <a:r>
              <a:rPr lang="en-US" altLang="zh-CN" sz="4265" dirty="0">
                <a:solidFill>
                  <a:srgbClr val="43536A"/>
                </a:solidFill>
              </a:rPr>
              <a:t>100</a:t>
            </a:r>
            <a:r>
              <a:rPr lang="en-US" altLang="zh-CN" sz="1600" dirty="0">
                <a:solidFill>
                  <a:srgbClr val="43536A"/>
                </a:solidFill>
              </a:rPr>
              <a:t>%</a:t>
            </a:r>
            <a:endParaRPr lang="zh-CN" altLang="en-US" sz="1600" dirty="0">
              <a:solidFill>
                <a:srgbClr val="43536A"/>
              </a:solidFill>
            </a:endParaRPr>
          </a:p>
        </p:txBody>
      </p:sp>
      <p:sp>
        <p:nvSpPr>
          <p:cNvPr id="35" name="文本框 34"/>
          <p:cNvSpPr txBox="1"/>
          <p:nvPr/>
        </p:nvSpPr>
        <p:spPr>
          <a:xfrm>
            <a:off x="605309" y="524852"/>
            <a:ext cx="4028135" cy="901529"/>
          </a:xfrm>
          <a:prstGeom prst="rect">
            <a:avLst/>
          </a:prstGeom>
          <a:noFill/>
        </p:spPr>
        <p:txBody>
          <a:bodyPr wrap="square" rtlCol="0" anchor="ctr">
            <a:spAutoFit/>
          </a:bodyPr>
          <a:lstStyle/>
          <a:p>
            <a:pPr>
              <a:lnSpc>
                <a:spcPct val="110000"/>
              </a:lnSpc>
            </a:pPr>
            <a:r>
              <a:rPr kumimoji="1" lang="zh-CN" altLang="en-US" sz="2490" b="1" dirty="0">
                <a:solidFill>
                  <a:schemeClr val="bg1">
                    <a:lumMod val="50000"/>
                  </a:schemeClr>
                </a:solidFill>
              </a:rPr>
              <a:t>瘟疫造成恐慌甚至信仰危机、道德价值体系的重构</a:t>
            </a:r>
            <a:endParaRPr kumimoji="1" lang="zh-CN" altLang="en-US" sz="2755" b="1" dirty="0">
              <a:solidFill>
                <a:schemeClr val="bg1">
                  <a:lumMod val="50000"/>
                </a:schemeClr>
              </a:solidFill>
              <a:latin typeface="微软雅黑" charset="-122"/>
              <a:ea typeface="微软雅黑" charset="-122"/>
              <a:cs typeface="微软雅黑" charset="-122"/>
            </a:endParaRPr>
          </a:p>
        </p:txBody>
      </p:sp>
      <p:sp>
        <p:nvSpPr>
          <p:cNvPr id="36" name="Subtitle 2"/>
          <p:cNvSpPr txBox="1"/>
          <p:nvPr/>
        </p:nvSpPr>
        <p:spPr bwMode="auto">
          <a:xfrm>
            <a:off x="1264641" y="1883905"/>
            <a:ext cx="3258282" cy="10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600" b="1" dirty="0">
                <a:solidFill>
                  <a:srgbClr val="43536A"/>
                </a:solidFill>
                <a:latin typeface="微软雅黑" charset="-122"/>
                <a:ea typeface="微软雅黑" charset="-122"/>
                <a:cs typeface="Lantinghei SC Demibold" charset="-122"/>
                <a:sym typeface="时尚中黑简体" charset="0"/>
              </a:rPr>
              <a:t>心理恐惧和消极情绪不仅打乱了人们正常的社会行为，而且使得人们的传统观念发生了动摇。</a:t>
            </a:r>
            <a:endParaRPr lang="en-US" altLang="zh-CN" sz="1600" dirty="0">
              <a:solidFill>
                <a:srgbClr val="43536A"/>
              </a:solidFill>
              <a:latin typeface="微软雅黑" charset="-122"/>
              <a:ea typeface="微软雅黑" charset="-122"/>
              <a:cs typeface="Open Sans Light" charset="0"/>
            </a:endParaRPr>
          </a:p>
        </p:txBody>
      </p:sp>
      <p:sp>
        <p:nvSpPr>
          <p:cNvPr id="37" name="Subtitle 2"/>
          <p:cNvSpPr txBox="1"/>
          <p:nvPr/>
        </p:nvSpPr>
        <p:spPr bwMode="auto">
          <a:xfrm>
            <a:off x="1264641" y="2883454"/>
            <a:ext cx="3258282" cy="100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600" b="1" dirty="0">
                <a:solidFill>
                  <a:srgbClr val="43536A"/>
                </a:solidFill>
                <a:latin typeface="微软雅黑" charset="-122"/>
                <a:ea typeface="微软雅黑" charset="-122"/>
                <a:cs typeface="Lantinghei SC Demibold" charset="-122"/>
                <a:sym typeface="时尚中黑简体" charset="0"/>
              </a:rPr>
              <a:t>逐渐丧失对核心领袖的信任，因而国家的整体综合实力都有不同程度的下降。</a:t>
            </a:r>
            <a:endParaRPr lang="en-US" altLang="zh-CN" sz="1600" dirty="0">
              <a:solidFill>
                <a:srgbClr val="43536A"/>
              </a:solidFill>
              <a:latin typeface="微软雅黑" charset="-122"/>
              <a:ea typeface="微软雅黑" charset="-122"/>
              <a:cs typeface="Open Sans Light" charset="0"/>
            </a:endParaRPr>
          </a:p>
        </p:txBody>
      </p:sp>
      <p:sp>
        <p:nvSpPr>
          <p:cNvPr id="38" name="Subtitle 2"/>
          <p:cNvSpPr txBox="1"/>
          <p:nvPr/>
        </p:nvSpPr>
        <p:spPr bwMode="auto">
          <a:xfrm>
            <a:off x="1264641" y="3982397"/>
            <a:ext cx="3258282" cy="130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600" b="1" dirty="0">
                <a:solidFill>
                  <a:srgbClr val="43536A"/>
                </a:solidFill>
                <a:latin typeface="微软雅黑" charset="-122"/>
                <a:ea typeface="微软雅黑" charset="-122"/>
                <a:cs typeface="Lantinghei SC Demibold" charset="-122"/>
                <a:sym typeface="时尚中黑简体" charset="0"/>
              </a:rPr>
              <a:t>当人们看到周围不论是穷人、富人、坏人还是好人都同样地死去的时候，他们就开始放纵自己曾经隐藏在内心的一些行为。</a:t>
            </a:r>
            <a:endParaRPr lang="en-US" altLang="zh-CN" sz="1600" dirty="0">
              <a:solidFill>
                <a:srgbClr val="43536A"/>
              </a:solidFill>
              <a:latin typeface="微软雅黑" charset="-122"/>
              <a:ea typeface="微软雅黑" charset="-122"/>
              <a:cs typeface="Open Sans Light" charset="0"/>
            </a:endParaRPr>
          </a:p>
        </p:txBody>
      </p:sp>
      <p:sp>
        <p:nvSpPr>
          <p:cNvPr id="39" name="Subtitle 2"/>
          <p:cNvSpPr txBox="1"/>
          <p:nvPr/>
        </p:nvSpPr>
        <p:spPr bwMode="auto">
          <a:xfrm>
            <a:off x="1264641" y="5311670"/>
            <a:ext cx="3258282" cy="1303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600" b="1" dirty="0">
                <a:solidFill>
                  <a:srgbClr val="43536A"/>
                </a:solidFill>
                <a:latin typeface="微软雅黑" charset="-122"/>
                <a:ea typeface="微软雅黑" charset="-122"/>
                <a:cs typeface="Lantinghei SC Demibold" charset="-122"/>
                <a:sym typeface="时尚中黑简体" charset="0"/>
              </a:rPr>
              <a:t>城内的人们在大量地死亡，城外的田地被不断地蹂躏，这种情况既摧毁了人们的身体和意志，也瓦解了社会关系。</a:t>
            </a:r>
            <a:endParaRPr lang="en-US" altLang="zh-CN" sz="1600" dirty="0">
              <a:solidFill>
                <a:srgbClr val="43536A"/>
              </a:solidFill>
              <a:latin typeface="微软雅黑" charset="-122"/>
              <a:ea typeface="微软雅黑"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8"/>
          <p:cNvSpPr/>
          <p:nvPr/>
        </p:nvSpPr>
        <p:spPr>
          <a:xfrm>
            <a:off x="-17261" y="-12271"/>
            <a:ext cx="6889531" cy="6889531"/>
          </a:xfrm>
          <a:custGeom>
            <a:avLst/>
            <a:gdLst>
              <a:gd name="connsiteX0" fmla="*/ 0 w 5896303"/>
              <a:gd name="connsiteY0" fmla="*/ 0 h 5896303"/>
              <a:gd name="connsiteX1" fmla="*/ 5896303 w 5896303"/>
              <a:gd name="connsiteY1" fmla="*/ 5896303 h 5896303"/>
              <a:gd name="connsiteX2" fmla="*/ 5579364 w 5896303"/>
              <a:gd name="connsiteY2" fmla="*/ 5896303 h 5896303"/>
              <a:gd name="connsiteX3" fmla="*/ 0 w 5896303"/>
              <a:gd name="connsiteY3" fmla="*/ 316939 h 5896303"/>
              <a:gd name="connsiteX4" fmla="*/ 0 w 5896303"/>
              <a:gd name="connsiteY4" fmla="*/ 0 h 5896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6303" h="5896303">
                <a:moveTo>
                  <a:pt x="0" y="0"/>
                </a:moveTo>
                <a:lnTo>
                  <a:pt x="5896303" y="5896303"/>
                </a:lnTo>
                <a:lnTo>
                  <a:pt x="5579364" y="5896303"/>
                </a:lnTo>
                <a:lnTo>
                  <a:pt x="0" y="316939"/>
                </a:lnTo>
                <a:lnTo>
                  <a:pt x="0" y="0"/>
                </a:lnTo>
                <a:close/>
              </a:path>
            </a:pathLst>
          </a:cu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5"/>
          <p:cNvSpPr/>
          <p:nvPr/>
        </p:nvSpPr>
        <p:spPr>
          <a:xfrm flipV="1">
            <a:off x="1016874" y="425667"/>
            <a:ext cx="3942961" cy="1924021"/>
          </a:xfrm>
          <a:prstGeom prst="triangle">
            <a:avLst/>
          </a:prstGeom>
          <a:noFill/>
          <a:ln w="28575">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4"/>
          <p:cNvSpPr/>
          <p:nvPr/>
        </p:nvSpPr>
        <p:spPr>
          <a:xfrm flipV="1">
            <a:off x="1016874" y="-1"/>
            <a:ext cx="3942961" cy="192402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2"/>
          <p:cNvSpPr txBox="1">
            <a:spLocks noChangeArrowheads="1"/>
          </p:cNvSpPr>
          <p:nvPr/>
        </p:nvSpPr>
        <p:spPr bwMode="auto">
          <a:xfrm>
            <a:off x="3580814" y="1924020"/>
            <a:ext cx="1194750" cy="1161633"/>
          </a:xfrm>
          <a:prstGeom prst="diamond">
            <a:avLst/>
          </a:prstGeom>
          <a:solidFill>
            <a:schemeClr val="bg2">
              <a:lumMod val="50000"/>
            </a:schemeClr>
          </a:solidFill>
          <a:ln>
            <a:noFill/>
          </a:ln>
        </p:spPr>
        <p:txBody>
          <a:bodyPr wrap="none"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r>
              <a:rPr lang="en-US" altLang="zh-CN" sz="3200" dirty="0">
                <a:solidFill>
                  <a:schemeClr val="bg1"/>
                </a:solidFill>
                <a:ea typeface="微软雅黑" charset="-122"/>
              </a:rPr>
              <a:t>01</a:t>
            </a:r>
            <a:endParaRPr lang="zh-CN" altLang="en-US" sz="3200" dirty="0">
              <a:solidFill>
                <a:schemeClr val="bg1"/>
              </a:solidFill>
              <a:ea typeface="微软雅黑" charset="-122"/>
            </a:endParaRPr>
          </a:p>
        </p:txBody>
      </p:sp>
      <p:sp>
        <p:nvSpPr>
          <p:cNvPr id="12" name="TextBox 32"/>
          <p:cNvSpPr txBox="1">
            <a:spLocks noChangeArrowheads="1"/>
          </p:cNvSpPr>
          <p:nvPr/>
        </p:nvSpPr>
        <p:spPr bwMode="auto">
          <a:xfrm>
            <a:off x="4576699" y="2937805"/>
            <a:ext cx="1194750" cy="1161633"/>
          </a:xfrm>
          <a:prstGeom prst="diamond">
            <a:avLst/>
          </a:prstGeom>
          <a:solidFill>
            <a:schemeClr val="bg2">
              <a:lumMod val="50000"/>
            </a:schemeClr>
          </a:solidFill>
          <a:ln>
            <a:noFill/>
          </a:ln>
        </p:spPr>
        <p:txBody>
          <a:bodyPr wrap="none"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r>
              <a:rPr lang="en-US" altLang="zh-CN" sz="3200" dirty="0">
                <a:solidFill>
                  <a:schemeClr val="bg1"/>
                </a:solidFill>
                <a:ea typeface="微软雅黑" charset="-122"/>
              </a:rPr>
              <a:t>02</a:t>
            </a:r>
            <a:endParaRPr lang="zh-CN" altLang="en-US" sz="3200" dirty="0">
              <a:solidFill>
                <a:schemeClr val="bg1"/>
              </a:solidFill>
              <a:ea typeface="微软雅黑" charset="-122"/>
            </a:endParaRPr>
          </a:p>
        </p:txBody>
      </p:sp>
      <p:sp>
        <p:nvSpPr>
          <p:cNvPr id="17" name="TextBox 32"/>
          <p:cNvSpPr txBox="1">
            <a:spLocks noChangeArrowheads="1"/>
          </p:cNvSpPr>
          <p:nvPr/>
        </p:nvSpPr>
        <p:spPr bwMode="auto">
          <a:xfrm>
            <a:off x="5605130" y="4021493"/>
            <a:ext cx="1194750" cy="1161633"/>
          </a:xfrm>
          <a:prstGeom prst="diamond">
            <a:avLst/>
          </a:prstGeom>
          <a:solidFill>
            <a:schemeClr val="bg2">
              <a:lumMod val="50000"/>
            </a:schemeClr>
          </a:solidFill>
          <a:ln>
            <a:noFill/>
          </a:ln>
        </p:spPr>
        <p:txBody>
          <a:bodyPr wrap="none" anchor="ct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alibri" pitchFamily="34"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alibri" pitchFamily="34"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alibri" pitchFamily="34"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alibri" pitchFamily="34" charset="0"/>
                <a:ea typeface="宋体" charset="-122"/>
              </a:defRPr>
            </a:lvl9pPr>
          </a:lstStyle>
          <a:p>
            <a:pPr algn="ctr" eaLnBrk="1" hangingPunct="1"/>
            <a:r>
              <a:rPr lang="en-US" altLang="zh-CN" sz="3200" dirty="0">
                <a:solidFill>
                  <a:schemeClr val="bg1"/>
                </a:solidFill>
                <a:ea typeface="微软雅黑" charset="-122"/>
              </a:rPr>
              <a:t>03</a:t>
            </a:r>
            <a:endParaRPr lang="zh-CN" altLang="en-US" sz="3200" dirty="0">
              <a:solidFill>
                <a:schemeClr val="bg1"/>
              </a:solidFill>
              <a:ea typeface="微软雅黑" charset="-122"/>
            </a:endParaRPr>
          </a:p>
        </p:txBody>
      </p:sp>
      <p:sp>
        <p:nvSpPr>
          <p:cNvPr id="27" name="文本框 26"/>
          <p:cNvSpPr txBox="1"/>
          <p:nvPr/>
        </p:nvSpPr>
        <p:spPr>
          <a:xfrm>
            <a:off x="4821778" y="1873453"/>
            <a:ext cx="7697018" cy="523220"/>
          </a:xfrm>
          <a:prstGeom prst="rect">
            <a:avLst/>
          </a:prstGeom>
          <a:noFill/>
        </p:spPr>
        <p:txBody>
          <a:bodyPr wrap="square" rtlCol="0">
            <a:spAutoFit/>
          </a:bodyPr>
          <a:lstStyle/>
          <a:p>
            <a:pPr marL="342900" indent="-342900">
              <a:buFont typeface="Arial" charset="0"/>
              <a:buChar char="•"/>
            </a:pPr>
            <a:r>
              <a:rPr kumimoji="1" lang="en-US" altLang="zh-CN" sz="2800" dirty="0">
                <a:latin typeface="Yuanti SC" charset="-122"/>
                <a:ea typeface="Yuanti SC" charset="-122"/>
                <a:cs typeface="Yuanti SC" charset="-122"/>
              </a:rPr>
              <a:t>PART</a:t>
            </a:r>
            <a:r>
              <a:rPr kumimoji="1" lang="zh-CN" altLang="en-US" sz="2800" dirty="0">
                <a:latin typeface="Yuanti SC" charset="-122"/>
                <a:ea typeface="Yuanti SC" charset="-122"/>
                <a:cs typeface="Yuanti SC" charset="-122"/>
              </a:rPr>
              <a:t> </a:t>
            </a:r>
            <a:r>
              <a:rPr kumimoji="1" lang="en-US" altLang="zh-CN" sz="2800" dirty="0">
                <a:latin typeface="Yuanti SC" charset="-122"/>
                <a:ea typeface="Yuanti SC" charset="-122"/>
                <a:cs typeface="Yuanti SC" charset="-122"/>
              </a:rPr>
              <a:t>01</a:t>
            </a:r>
            <a:r>
              <a:rPr kumimoji="1" lang="zh-CN" altLang="en-US" sz="2800" dirty="0">
                <a:latin typeface="Yuanti SC" charset="-122"/>
                <a:ea typeface="Yuanti SC" charset="-122"/>
                <a:cs typeface="Yuanti SC" charset="-122"/>
              </a:rPr>
              <a:t>	伯罗奔尼撒战争期间的瘟疫概况</a:t>
            </a:r>
            <a:endParaRPr kumimoji="1" lang="zh-CN" altLang="en-US" sz="2800" dirty="0">
              <a:latin typeface="Yuanti SC" charset="-122"/>
              <a:ea typeface="Yuanti SC" charset="-122"/>
              <a:cs typeface="Yuanti SC" charset="-122"/>
            </a:endParaRPr>
          </a:p>
        </p:txBody>
      </p:sp>
      <p:sp>
        <p:nvSpPr>
          <p:cNvPr id="29" name="文本框 28"/>
          <p:cNvSpPr txBox="1"/>
          <p:nvPr/>
        </p:nvSpPr>
        <p:spPr>
          <a:xfrm>
            <a:off x="5830290" y="3013647"/>
            <a:ext cx="5972069" cy="523220"/>
          </a:xfrm>
          <a:prstGeom prst="rect">
            <a:avLst/>
          </a:prstGeom>
          <a:noFill/>
        </p:spPr>
        <p:txBody>
          <a:bodyPr wrap="square" rtlCol="0">
            <a:spAutoFit/>
          </a:bodyPr>
          <a:lstStyle/>
          <a:p>
            <a:pPr marL="342900" indent="-342900">
              <a:buFont typeface="Arial" charset="0"/>
              <a:buChar char="•"/>
            </a:pPr>
            <a:r>
              <a:rPr kumimoji="1" lang="en-US" altLang="zh-CN" sz="2800" dirty="0">
                <a:latin typeface="Yuanti SC" charset="-122"/>
                <a:ea typeface="Yuanti SC" charset="-122"/>
                <a:cs typeface="Yuanti SC" charset="-122"/>
              </a:rPr>
              <a:t>PART</a:t>
            </a:r>
            <a:r>
              <a:rPr kumimoji="1" lang="zh-CN" altLang="en-US" sz="2800" dirty="0">
                <a:latin typeface="Yuanti SC" charset="-122"/>
                <a:ea typeface="Yuanti SC" charset="-122"/>
                <a:cs typeface="Yuanti SC" charset="-122"/>
              </a:rPr>
              <a:t> </a:t>
            </a:r>
            <a:r>
              <a:rPr kumimoji="1" lang="en-US" altLang="zh-CN" sz="2800" dirty="0">
                <a:latin typeface="Yuanti SC" charset="-122"/>
                <a:ea typeface="Yuanti SC" charset="-122"/>
                <a:cs typeface="Yuanti SC" charset="-122"/>
              </a:rPr>
              <a:t>02</a:t>
            </a:r>
            <a:r>
              <a:rPr kumimoji="1" lang="zh-CN" altLang="en-US" sz="2800" dirty="0">
                <a:latin typeface="Yuanti SC" charset="-122"/>
                <a:ea typeface="Yuanti SC" charset="-122"/>
                <a:cs typeface="Yuanti SC" charset="-122"/>
              </a:rPr>
              <a:t>	瘟疫在雅典爆发的原因</a:t>
            </a:r>
            <a:endParaRPr kumimoji="1" lang="zh-CN" altLang="en-US" sz="2800" dirty="0">
              <a:latin typeface="Yuanti SC" charset="-122"/>
              <a:ea typeface="Yuanti SC" charset="-122"/>
              <a:cs typeface="Yuanti SC" charset="-122"/>
            </a:endParaRPr>
          </a:p>
        </p:txBody>
      </p:sp>
      <p:sp>
        <p:nvSpPr>
          <p:cNvPr id="33" name="文本框 32"/>
          <p:cNvSpPr txBox="1"/>
          <p:nvPr/>
        </p:nvSpPr>
        <p:spPr>
          <a:xfrm>
            <a:off x="6781501" y="4100975"/>
            <a:ext cx="5247101" cy="1384995"/>
          </a:xfrm>
          <a:prstGeom prst="rect">
            <a:avLst/>
          </a:prstGeom>
          <a:noFill/>
        </p:spPr>
        <p:txBody>
          <a:bodyPr wrap="square" rtlCol="0">
            <a:spAutoFit/>
          </a:bodyPr>
          <a:lstStyle/>
          <a:p>
            <a:pPr marL="342900" indent="-342900">
              <a:buFont typeface="Arial" charset="0"/>
              <a:buChar char="•"/>
            </a:pPr>
            <a:r>
              <a:rPr kumimoji="1" lang="en-US" altLang="zh-CN" sz="2800" dirty="0">
                <a:latin typeface="Yuanti SC" charset="-122"/>
                <a:ea typeface="Yuanti SC" charset="-122"/>
                <a:cs typeface="Yuanti SC" charset="-122"/>
              </a:rPr>
              <a:t>PART</a:t>
            </a:r>
            <a:r>
              <a:rPr kumimoji="1" lang="zh-CN" altLang="en-US" sz="2800" dirty="0">
                <a:latin typeface="Yuanti SC" charset="-122"/>
                <a:ea typeface="Yuanti SC" charset="-122"/>
                <a:cs typeface="Yuanti SC" charset="-122"/>
              </a:rPr>
              <a:t> </a:t>
            </a:r>
            <a:r>
              <a:rPr kumimoji="1" lang="en-US" altLang="zh-CN" sz="2800" dirty="0">
                <a:latin typeface="Yuanti SC" charset="-122"/>
                <a:ea typeface="Yuanti SC" charset="-122"/>
                <a:cs typeface="Yuanti SC" charset="-122"/>
              </a:rPr>
              <a:t>03</a:t>
            </a:r>
            <a:r>
              <a:rPr kumimoji="1" lang="zh-CN" altLang="en-US" sz="2800" dirty="0">
                <a:latin typeface="Yuanti SC" charset="-122"/>
                <a:ea typeface="Yuanti SC" charset="-122"/>
                <a:cs typeface="Yuanti SC" charset="-122"/>
              </a:rPr>
              <a:t> 伯罗奔尼撒战争期间        </a:t>
            </a:r>
            <a:endParaRPr kumimoji="1" lang="en-US" altLang="zh-CN" sz="2800" dirty="0">
              <a:latin typeface="Yuanti SC" charset="-122"/>
              <a:ea typeface="Yuanti SC" charset="-122"/>
              <a:cs typeface="Yuanti SC" charset="-122"/>
            </a:endParaRPr>
          </a:p>
          <a:p>
            <a:pPr marL="342900" indent="-342900">
              <a:buFont typeface="Arial" charset="0"/>
              <a:buChar char="•"/>
            </a:pPr>
            <a:endParaRPr kumimoji="1" lang="en-US" altLang="zh-CN" sz="2800" dirty="0">
              <a:latin typeface="Yuanti SC" charset="-122"/>
              <a:ea typeface="Yuanti SC" charset="-122"/>
              <a:cs typeface="Yuanti SC" charset="-122"/>
            </a:endParaRPr>
          </a:p>
          <a:p>
            <a:r>
              <a:rPr kumimoji="1" lang="en-US" altLang="zh-CN" sz="2800" dirty="0">
                <a:latin typeface="Yuanti SC" charset="-122"/>
                <a:ea typeface="Yuanti SC" charset="-122"/>
                <a:cs typeface="Yuanti SC" charset="-122"/>
              </a:rPr>
              <a:t>                  </a:t>
            </a:r>
            <a:r>
              <a:rPr kumimoji="1" lang="zh-CN" altLang="en-US" sz="2800" dirty="0">
                <a:latin typeface="Yuanti SC" charset="-122"/>
                <a:ea typeface="Yuanti SC" charset="-122"/>
                <a:cs typeface="Yuanti SC" charset="-122"/>
              </a:rPr>
              <a:t>的瘟疫的影响</a:t>
            </a:r>
            <a:endParaRPr kumimoji="1" lang="zh-CN" altLang="en-US" sz="2800" dirty="0">
              <a:latin typeface="Yuanti SC" charset="-122"/>
              <a:ea typeface="Yuanti SC" charset="-122"/>
              <a:cs typeface="Yuanti SC" charset="-122"/>
            </a:endParaRPr>
          </a:p>
        </p:txBody>
      </p:sp>
      <p:sp>
        <p:nvSpPr>
          <p:cNvPr id="35" name="文本框 34"/>
          <p:cNvSpPr txBox="1"/>
          <p:nvPr/>
        </p:nvSpPr>
        <p:spPr>
          <a:xfrm>
            <a:off x="2097470" y="64238"/>
            <a:ext cx="2608406" cy="1323439"/>
          </a:xfrm>
          <a:prstGeom prst="rect">
            <a:avLst/>
          </a:prstGeom>
          <a:noFill/>
        </p:spPr>
        <p:txBody>
          <a:bodyPr wrap="none" rtlCol="0">
            <a:spAutoFit/>
          </a:bodyPr>
          <a:lstStyle/>
          <a:p>
            <a:r>
              <a:rPr kumimoji="1" lang="en-US" altLang="zh-CN" sz="4400">
                <a:solidFill>
                  <a:schemeClr val="bg1"/>
                </a:solidFill>
                <a:latin typeface="Yuanti SC" charset="-122"/>
                <a:ea typeface="Yuanti SC" charset="-122"/>
                <a:cs typeface="Yuanti SC" charset="-122"/>
              </a:rPr>
              <a:t>Contents </a:t>
            </a:r>
            <a:endParaRPr kumimoji="1" lang="en-US" altLang="zh-CN" sz="4400">
              <a:solidFill>
                <a:schemeClr val="bg1"/>
              </a:solidFill>
              <a:latin typeface="Yuanti SC" charset="-122"/>
              <a:ea typeface="Yuanti SC" charset="-122"/>
              <a:cs typeface="Yuanti SC" charset="-122"/>
            </a:endParaRPr>
          </a:p>
          <a:p>
            <a:r>
              <a:rPr kumimoji="1" lang="zh-CN" altLang="en-US" sz="3600" dirty="0">
                <a:solidFill>
                  <a:schemeClr val="bg1"/>
                </a:solidFill>
                <a:latin typeface="Yuanti SC" charset="-122"/>
                <a:ea typeface="Yuanti SC" charset="-122"/>
                <a:cs typeface="Yuanti SC" charset="-122"/>
              </a:rPr>
              <a:t>目录</a:t>
            </a:r>
            <a:endParaRPr kumimoji="1" lang="zh-CN" altLang="en-US" sz="3600" dirty="0">
              <a:solidFill>
                <a:schemeClr val="bg1"/>
              </a:solidFill>
              <a:latin typeface="Yuanti SC" charset="-122"/>
              <a:ea typeface="Yuanti SC" charset="-122"/>
              <a:cs typeface="Yuanti SC" charset="-122"/>
            </a:endParaRPr>
          </a:p>
        </p:txBody>
      </p:sp>
      <p:pic>
        <p:nvPicPr>
          <p:cNvPr id="6" name="图片 5" descr="timg (1)"/>
          <p:cNvPicPr>
            <a:picLocks noChangeAspect="1"/>
          </p:cNvPicPr>
          <p:nvPr/>
        </p:nvPicPr>
        <p:blipFill>
          <a:blip r:embed="rId1"/>
          <a:srcRect l="31534" t="2462" r="177" b="4779"/>
          <a:stretch>
            <a:fillRect/>
          </a:stretch>
        </p:blipFill>
        <p:spPr>
          <a:xfrm>
            <a:off x="-17145" y="-12065"/>
            <a:ext cx="6868795" cy="6864985"/>
          </a:xfrm>
          <a:prstGeom prst="r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anim calcmode="lin" valueType="num">
                                      <p:cBhvr>
                                        <p:cTn id="2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27"/>
                                        </p:tgtEl>
                                      </p:cBhvr>
                                    </p:animEffect>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9"/>
                                        </p:tgtEl>
                                        <p:attrNameLst>
                                          <p:attrName>ppt_y</p:attrName>
                                        </p:attrNameLst>
                                      </p:cBhvr>
                                      <p:tavLst>
                                        <p:tav tm="0">
                                          <p:val>
                                            <p:strVal val="#ppt_y"/>
                                          </p:val>
                                        </p:tav>
                                        <p:tav tm="100000">
                                          <p:val>
                                            <p:strVal val="#ppt_y"/>
                                          </p:val>
                                        </p:tav>
                                      </p:tavLst>
                                    </p:anim>
                                    <p:anim calcmode="lin" valueType="num">
                                      <p:cBhvr>
                                        <p:cTn id="32"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29"/>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anim calcmode="lin" valueType="num">
                                      <p:cBhvr>
                                        <p:cTn id="3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ldLvl="0" animBg="1"/>
      <p:bldP spid="27" grpId="0"/>
      <p:bldP spid="29"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8100000">
            <a:off x="9442345" y="5719056"/>
            <a:ext cx="2277888" cy="2277888"/>
          </a:xfrm>
          <a:prstGeom prst="rtTriangle">
            <a:avLst/>
          </a:prstGeom>
          <a:solidFill>
            <a:srgbClr val="4353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直角三角形 62"/>
          <p:cNvSpPr/>
          <p:nvPr/>
        </p:nvSpPr>
        <p:spPr>
          <a:xfrm rot="13500000" flipV="1">
            <a:off x="1079821" y="-934602"/>
            <a:ext cx="1861541" cy="1861541"/>
          </a:xfrm>
          <a:prstGeom prst="rtTriangle">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009877" y="1226326"/>
            <a:ext cx="4028135" cy="501869"/>
          </a:xfrm>
          <a:prstGeom prst="rect">
            <a:avLst/>
          </a:prstGeom>
          <a:noFill/>
        </p:spPr>
        <p:txBody>
          <a:bodyPr wrap="square" rtlCol="0" anchor="ctr">
            <a:spAutoFit/>
          </a:bodyPr>
          <a:lstStyle/>
          <a:p>
            <a:pPr>
              <a:lnSpc>
                <a:spcPct val="110000"/>
              </a:lnSpc>
            </a:pPr>
            <a:r>
              <a:rPr kumimoji="1" lang="zh-CN" altLang="en-US" sz="2755" b="1" dirty="0">
                <a:solidFill>
                  <a:schemeClr val="bg1">
                    <a:lumMod val="50000"/>
                  </a:schemeClr>
                </a:solidFill>
                <a:latin typeface="黑体" pitchFamily="49" charset="-122"/>
                <a:ea typeface="黑体" pitchFamily="49" charset="-122"/>
                <a:cs typeface="微软雅黑" charset="-122"/>
              </a:rPr>
              <a:t>总结</a:t>
            </a:r>
            <a:endParaRPr kumimoji="1" lang="zh-CN" altLang="en-US" sz="2755" b="1" dirty="0">
              <a:solidFill>
                <a:schemeClr val="bg1">
                  <a:lumMod val="50000"/>
                </a:schemeClr>
              </a:solidFill>
              <a:latin typeface="黑体" pitchFamily="49" charset="-122"/>
              <a:ea typeface="黑体" pitchFamily="49" charset="-122"/>
              <a:cs typeface="微软雅黑" charset="-122"/>
            </a:endParaRPr>
          </a:p>
        </p:txBody>
      </p:sp>
      <p:sp>
        <p:nvSpPr>
          <p:cNvPr id="14" name="Subtitle 2"/>
          <p:cNvSpPr txBox="1"/>
          <p:nvPr/>
        </p:nvSpPr>
        <p:spPr bwMode="auto">
          <a:xfrm>
            <a:off x="694284" y="2143914"/>
            <a:ext cx="6309832" cy="377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雅典瘟疫在伯罗奔尼撒战争中扮演着重要的角色，严重地削弱了雅典城邦的统治力与战斗力。它一方面给雅典造成巨大的人员损失和混乱无序的社会秩序及信仰和道德的沦丧；另一方面则暴露出雅典民主政治的弊端，错误地执行“非对称性战略”，造成雅典同盟的分崩离析、经济来源的切断和远征海军基地的丧失。雅典瘟疫全方位地影响着雅典历史的进程，“在雅典与斯巴达的战争中，雅典失败了，因为伯里克利的死，领导权的集权化和政策延续性的破坏”。逐步恶化的雅典局面，在众多不利因素的共同作用下，战争胜利的天平逐渐倾向伯罗奔尼撒同盟方，而这一切的导火索就是雅典瘟疫。</a:t>
            </a:r>
            <a:endParaRPr lang="en-US" altLang="zh-CN" sz="1800" dirty="0">
              <a:solidFill>
                <a:schemeClr val="bg1">
                  <a:lumMod val="50000"/>
                </a:schemeClr>
              </a:solidFill>
              <a:latin typeface="微软雅黑" charset="-122"/>
              <a:ea typeface="微软雅黑" charset="-122"/>
              <a:cs typeface="Open Sans Light" charset="0"/>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a:off x="0" y="0"/>
            <a:ext cx="6880485" cy="6880485"/>
          </a:xfrm>
          <a:prstGeom prst="rtTriangl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uanti SC" charset="-122"/>
              <a:ea typeface="Yuanti SC" charset="-122"/>
              <a:cs typeface="Yuanti SC" charset="-122"/>
            </a:endParaRPr>
          </a:p>
        </p:txBody>
      </p:sp>
      <p:sp>
        <p:nvSpPr>
          <p:cNvPr id="8" name="任意多边形 7"/>
          <p:cNvSpPr/>
          <p:nvPr/>
        </p:nvSpPr>
        <p:spPr>
          <a:xfrm rot="5400000" flipV="1">
            <a:off x="1602826" y="0"/>
            <a:ext cx="3508588" cy="350858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uanti SC" charset="-122"/>
              <a:ea typeface="Yuanti SC" charset="-122"/>
              <a:cs typeface="Yuanti SC" charset="-122"/>
            </a:endParaRPr>
          </a:p>
        </p:txBody>
      </p:sp>
      <p:sp>
        <p:nvSpPr>
          <p:cNvPr id="10" name="任意多边形 9"/>
          <p:cNvSpPr/>
          <p:nvPr/>
        </p:nvSpPr>
        <p:spPr>
          <a:xfrm rot="16200000">
            <a:off x="8183431" y="2846595"/>
            <a:ext cx="3974380" cy="4042758"/>
          </a:xfrm>
          <a:custGeom>
            <a:avLst/>
            <a:gdLst>
              <a:gd name="connsiteX0" fmla="*/ 0 w 4343400"/>
              <a:gd name="connsiteY0" fmla="*/ 0 h 4343400"/>
              <a:gd name="connsiteX1" fmla="*/ 4343400 w 4343400"/>
              <a:gd name="connsiteY1" fmla="*/ 4343400 h 4343400"/>
              <a:gd name="connsiteX2" fmla="*/ 3486149 w 4343400"/>
              <a:gd name="connsiteY2" fmla="*/ 4343400 h 4343400"/>
              <a:gd name="connsiteX3" fmla="*/ 0 w 4343400"/>
              <a:gd name="connsiteY3" fmla="*/ 857251 h 4343400"/>
              <a:gd name="connsiteX4" fmla="*/ 0 w 4343400"/>
              <a:gd name="connsiteY4" fmla="*/ 0 h 434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3400" h="4343400">
                <a:moveTo>
                  <a:pt x="0" y="0"/>
                </a:moveTo>
                <a:lnTo>
                  <a:pt x="4343400" y="4343400"/>
                </a:lnTo>
                <a:lnTo>
                  <a:pt x="3486149" y="4343400"/>
                </a:lnTo>
                <a:lnTo>
                  <a:pt x="0" y="857251"/>
                </a:ln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uanti SC" charset="-122"/>
              <a:ea typeface="Yuanti SC" charset="-122"/>
              <a:cs typeface="Yuanti SC" charset="-122"/>
            </a:endParaRPr>
          </a:p>
        </p:txBody>
      </p:sp>
      <p:pic>
        <p:nvPicPr>
          <p:cNvPr id="3" name="钢琴曲 - 水边的阿狄丽娜 - 理查德 克莱德曼">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602826" y="-1401762"/>
            <a:ext cx="609600" cy="609600"/>
          </a:xfrm>
          <a:prstGeom prst="rect">
            <a:avLst/>
          </a:prstGeom>
        </p:spPr>
      </p:pic>
      <p:sp>
        <p:nvSpPr>
          <p:cNvPr id="18" name="文本框 17"/>
          <p:cNvSpPr txBox="1"/>
          <p:nvPr/>
        </p:nvSpPr>
        <p:spPr>
          <a:xfrm rot="2648766">
            <a:off x="515451" y="3790756"/>
            <a:ext cx="8552101" cy="830997"/>
          </a:xfrm>
          <a:prstGeom prst="rect">
            <a:avLst/>
          </a:prstGeom>
          <a:noFill/>
        </p:spPr>
        <p:txBody>
          <a:bodyPr wrap="square" rtlCol="0">
            <a:spAutoFit/>
          </a:bodyPr>
          <a:lstStyle/>
          <a:p>
            <a:r>
              <a:rPr kumimoji="1" lang="en-US" altLang="zh-CN" sz="4800" b="1">
                <a:solidFill>
                  <a:schemeClr val="tx1">
                    <a:lumMod val="75000"/>
                    <a:lumOff val="25000"/>
                  </a:schemeClr>
                </a:solidFill>
                <a:latin typeface="Yuanti SC" charset="-122"/>
                <a:ea typeface="Yuanti SC" charset="-122"/>
                <a:cs typeface="Yuanti SC" charset="-122"/>
              </a:rPr>
              <a:t>BUSINESS POWERPOINT</a:t>
            </a:r>
            <a:endParaRPr kumimoji="1" lang="en-US" altLang="zh-CN" sz="4800" b="1" dirty="0">
              <a:solidFill>
                <a:schemeClr val="tx1">
                  <a:lumMod val="75000"/>
                  <a:lumOff val="25000"/>
                </a:schemeClr>
              </a:solidFill>
              <a:latin typeface="Yuanti SC" charset="-122"/>
              <a:ea typeface="Yuanti SC" charset="-122"/>
              <a:cs typeface="Yuanti SC" charset="-122"/>
            </a:endParaRPr>
          </a:p>
        </p:txBody>
      </p:sp>
      <p:grpSp>
        <p:nvGrpSpPr>
          <p:cNvPr id="13" name="组合 2"/>
          <p:cNvGrpSpPr/>
          <p:nvPr/>
        </p:nvGrpSpPr>
        <p:grpSpPr>
          <a:xfrm>
            <a:off x="3560201" y="457043"/>
            <a:ext cx="9846220" cy="4107765"/>
            <a:chOff x="1473492" y="869863"/>
            <a:chExt cx="6436704" cy="3014510"/>
          </a:xfrm>
        </p:grpSpPr>
        <p:sp>
          <p:nvSpPr>
            <p:cNvPr id="19" name="矩形 18"/>
            <p:cNvSpPr/>
            <p:nvPr/>
          </p:nvSpPr>
          <p:spPr>
            <a:xfrm>
              <a:off x="2539486" y="869863"/>
              <a:ext cx="4304716" cy="2015835"/>
            </a:xfrm>
            <a:prstGeom prst="rect">
              <a:avLst/>
            </a:prstGeom>
          </p:spPr>
          <p:txBody>
            <a:bodyPr wrap="square">
              <a:spAutoFit/>
            </a:bodyPr>
            <a:lstStyle/>
            <a:p>
              <a:pPr algn="ctr">
                <a:lnSpc>
                  <a:spcPct val="150000"/>
                </a:lnSpc>
              </a:pPr>
              <a:r>
                <a:rPr lang="en-US" altLang="zh-CN" sz="11500" dirty="0">
                  <a:solidFill>
                    <a:srgbClr val="43536A"/>
                  </a:solidFill>
                  <a:latin typeface="Impact" pitchFamily="34" charset="0"/>
                  <a:ea typeface="微软雅黑" charset="-122"/>
                </a:rPr>
                <a:t>THANKS!</a:t>
              </a:r>
              <a:endParaRPr lang="zh-CN" altLang="en-US" sz="11500" dirty="0">
                <a:solidFill>
                  <a:srgbClr val="43536A"/>
                </a:solidFill>
                <a:latin typeface="Impact" pitchFamily="34" charset="0"/>
                <a:ea typeface="微软雅黑" charset="-122"/>
              </a:endParaRPr>
            </a:p>
          </p:txBody>
        </p:sp>
        <p:sp>
          <p:nvSpPr>
            <p:cNvPr id="20" name="矩形 19"/>
            <p:cNvSpPr/>
            <p:nvPr/>
          </p:nvSpPr>
          <p:spPr>
            <a:xfrm>
              <a:off x="1473492" y="3275312"/>
              <a:ext cx="6436704" cy="609061"/>
            </a:xfrm>
            <a:prstGeom prst="rect">
              <a:avLst/>
            </a:prstGeom>
          </p:spPr>
          <p:txBody>
            <a:bodyPr wrap="square">
              <a:spAutoFit/>
            </a:bodyPr>
            <a:lstStyle/>
            <a:p>
              <a:pPr algn="ctr">
                <a:lnSpc>
                  <a:spcPct val="150000"/>
                </a:lnSpc>
              </a:pPr>
              <a:endParaRPr lang="zh-CN" altLang="en-US" sz="1600" dirty="0">
                <a:solidFill>
                  <a:srgbClr val="43536A"/>
                </a:solidFill>
                <a:latin typeface="微软雅黑" charset="-122"/>
                <a:ea typeface="微软雅黑" charset="-122"/>
              </a:endParaRPr>
            </a:p>
            <a:p>
              <a:pPr algn="ctr">
                <a:lnSpc>
                  <a:spcPct val="150000"/>
                </a:lnSpc>
              </a:pPr>
              <a:endParaRPr lang="zh-CN" altLang="en-US" sz="1600" dirty="0">
                <a:solidFill>
                  <a:srgbClr val="43536A"/>
                </a:solidFill>
                <a:latin typeface="微软雅黑" charset="-122"/>
                <a:ea typeface="微软雅黑" charset="-122"/>
              </a:endParaRPr>
            </a:p>
          </p:txBody>
        </p:sp>
      </p:grpSp>
      <p:sp>
        <p:nvSpPr>
          <p:cNvPr id="21" name="Text Box 2"/>
          <p:cNvSpPr txBox="1">
            <a:spLocks noChangeArrowheads="1"/>
          </p:cNvSpPr>
          <p:nvPr/>
        </p:nvSpPr>
        <p:spPr bwMode="auto">
          <a:xfrm>
            <a:off x="5241164" y="2819228"/>
            <a:ext cx="6534607" cy="769441"/>
          </a:xfrm>
          <a:prstGeom prst="rect">
            <a:avLst/>
          </a:prstGeom>
          <a:noFill/>
          <a:ln w="9525">
            <a:noFill/>
            <a:miter lim="800000"/>
          </a:ln>
        </p:spPr>
        <p:txBody>
          <a:bodyPr wrap="square">
            <a:spAutoFit/>
          </a:bodyPr>
          <a:lstStyle/>
          <a:p>
            <a:pPr algn="dist">
              <a:defRPr/>
            </a:pPr>
            <a:r>
              <a:rPr lang="zh-CN" altLang="en-US" sz="4400" b="1" dirty="0">
                <a:solidFill>
                  <a:srgbClr val="43536A"/>
                </a:solidFill>
                <a:latin typeface="微软雅黑" charset="-122"/>
                <a:ea typeface="微软雅黑" charset="-122"/>
              </a:rPr>
              <a:t>感谢聆听 请多指点</a:t>
            </a:r>
            <a:endParaRPr lang="zh-CN" altLang="en-US" sz="4400" b="1" dirty="0">
              <a:solidFill>
                <a:srgbClr val="43536A"/>
              </a:solidFill>
              <a:latin typeface="微软雅黑" charset="-122"/>
              <a:ea typeface="微软雅黑" charset="-122"/>
            </a:endParaRPr>
          </a:p>
        </p:txBody>
      </p:sp>
      <p:pic>
        <p:nvPicPr>
          <p:cNvPr id="5" name="图片 4" descr="timg"/>
          <p:cNvPicPr>
            <a:picLocks noChangeAspect="1"/>
          </p:cNvPicPr>
          <p:nvPr/>
        </p:nvPicPr>
        <p:blipFill>
          <a:blip r:embed="rId5"/>
          <a:srcRect l="1118" t="2403" r="34669" b="4328"/>
          <a:stretch>
            <a:fillRect/>
          </a:stretch>
        </p:blipFill>
        <p:spPr>
          <a:xfrm>
            <a:off x="-3175" y="0"/>
            <a:ext cx="6867525" cy="6854825"/>
          </a:xfrm>
          <a:prstGeom prst="r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2"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numSld="999">
                <p:cTn id="25" repeatCount="indefinite" fill="remove" display="0">
                  <p:stCondLst>
                    <p:cond delay="indefinite"/>
                  </p:stCondLst>
                  <p:endCondLst>
                    <p:cond evt="onStopAudio" delay="0">
                      <p:tgtEl>
                        <p:sldTgt/>
                      </p:tgtEl>
                    </p:cond>
                  </p:endCondLst>
                </p:cTn>
                <p:tgtEl>
                  <p:spTgt spid="3"/>
                </p:tgtEl>
              </p:cMediaNode>
            </p:audio>
          </p:childTnLst>
        </p:cTn>
      </p:par>
    </p:tnLst>
    <p:bldLst>
      <p:bldP spid="4" grpId="0" animBg="1"/>
      <p:bldP spid="8" grpId="0" animBg="1"/>
      <p:bldP spid="10"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8100000">
            <a:off x="6525080" y="3216490"/>
            <a:ext cx="4563208" cy="4563208"/>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直角三角形 6"/>
          <p:cNvSpPr/>
          <p:nvPr/>
        </p:nvSpPr>
        <p:spPr>
          <a:xfrm rot="13500000" flipV="1">
            <a:off x="2627144" y="-4018022"/>
            <a:ext cx="6937712" cy="6937712"/>
          </a:xfrm>
          <a:prstGeom prst="r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1"/>
            </p:custDataLst>
          </p:nvPr>
        </p:nvSpPr>
        <p:spPr>
          <a:xfrm>
            <a:off x="7422075" y="3802540"/>
            <a:ext cx="2140568" cy="1107996"/>
          </a:xfrm>
          <a:prstGeom prst="rect">
            <a:avLst/>
          </a:prstGeom>
          <a:noFill/>
        </p:spPr>
        <p:txBody>
          <a:bodyPr wrap="square" rtlCol="0">
            <a:spAutoFit/>
          </a:bodyPr>
          <a:lstStyle/>
          <a:p>
            <a:pPr algn="ctr"/>
            <a:r>
              <a:rPr lang="en-US" altLang="zh-CN" sz="6600" dirty="0">
                <a:solidFill>
                  <a:prstClr val="white"/>
                </a:solidFill>
                <a:latin typeface="微软雅黑" charset="-122"/>
                <a:ea typeface="微软雅黑" charset="-122"/>
              </a:rPr>
              <a:t>01</a:t>
            </a:r>
            <a:endParaRPr lang="zh-CN" altLang="en-US" sz="6600" dirty="0">
              <a:solidFill>
                <a:prstClr val="white"/>
              </a:solidFill>
              <a:latin typeface="微软雅黑" charset="-122"/>
              <a:ea typeface="微软雅黑" charset="-122"/>
            </a:endParaRPr>
          </a:p>
        </p:txBody>
      </p:sp>
      <p:sp>
        <p:nvSpPr>
          <p:cNvPr id="9" name="TextBox 76"/>
          <p:cNvSpPr txBox="1"/>
          <p:nvPr/>
        </p:nvSpPr>
        <p:spPr>
          <a:xfrm>
            <a:off x="4427493" y="451957"/>
            <a:ext cx="3204339" cy="830997"/>
          </a:xfrm>
          <a:prstGeom prst="rect">
            <a:avLst/>
          </a:prstGeom>
          <a:noFill/>
        </p:spPr>
        <p:txBody>
          <a:bodyPr wrap="none" rtlCol="0">
            <a:spAutoFit/>
          </a:bodyPr>
          <a:lstStyle/>
          <a:p>
            <a:pPr algn="ctr"/>
            <a:r>
              <a:rPr lang="en-US" altLang="zh-CN" sz="4800" dirty="0">
                <a:solidFill>
                  <a:srgbClr val="43536A"/>
                </a:solidFill>
                <a:latin typeface="微软雅黑" charset="-122"/>
                <a:ea typeface="微软雅黑" charset="-122"/>
              </a:rPr>
              <a:t>PART ONE</a:t>
            </a:r>
            <a:endParaRPr lang="zh-CN" altLang="en-US" sz="4800" dirty="0">
              <a:solidFill>
                <a:srgbClr val="43536A"/>
              </a:solidFill>
              <a:latin typeface="微软雅黑" charset="-122"/>
              <a:ea typeface="微软雅黑" charset="-122"/>
            </a:endParaRPr>
          </a:p>
        </p:txBody>
      </p:sp>
      <p:sp>
        <p:nvSpPr>
          <p:cNvPr id="13" name="文本框 12"/>
          <p:cNvSpPr txBox="1"/>
          <p:nvPr/>
        </p:nvSpPr>
        <p:spPr>
          <a:xfrm>
            <a:off x="3601153" y="1380177"/>
            <a:ext cx="6212151" cy="523220"/>
          </a:xfrm>
          <a:prstGeom prst="rect">
            <a:avLst/>
          </a:prstGeom>
          <a:noFill/>
        </p:spPr>
        <p:txBody>
          <a:bodyPr wrap="square" rtlCol="0">
            <a:spAutoFit/>
          </a:bodyPr>
          <a:lstStyle/>
          <a:p>
            <a:r>
              <a:rPr kumimoji="1" lang="zh-CN" altLang="en-US" sz="2800" dirty="0">
                <a:solidFill>
                  <a:srgbClr val="43536A"/>
                </a:solidFill>
                <a:latin typeface="Yuanti SC" charset="-122"/>
                <a:ea typeface="Yuanti SC" charset="-122"/>
                <a:cs typeface="Yuanti SC" charset="-122"/>
              </a:rPr>
              <a:t>伯罗奔尼撒战争期间的瘟疫概况</a:t>
            </a:r>
            <a:endParaRPr kumimoji="1" lang="zh-CN" altLang="en-US" sz="2800" dirty="0">
              <a:solidFill>
                <a:srgbClr val="43536A"/>
              </a:solidFill>
              <a:latin typeface="Yuanti SC" charset="-122"/>
              <a:ea typeface="Yuanti SC" charset="-122"/>
              <a:cs typeface="Yuanti SC" charset="-122"/>
            </a:endParaRPr>
          </a:p>
        </p:txBody>
      </p:sp>
      <p:pic>
        <p:nvPicPr>
          <p:cNvPr id="2" name="图片 1" descr="timg (3)"/>
          <p:cNvPicPr>
            <a:picLocks noChangeAspect="1"/>
          </p:cNvPicPr>
          <p:nvPr/>
        </p:nvPicPr>
        <p:blipFill>
          <a:blip r:embed="rId2"/>
          <a:srcRect l="-965" t="-25704" r="-672" b="25977"/>
          <a:stretch>
            <a:fillRect/>
          </a:stretch>
        </p:blipFill>
        <p:spPr>
          <a:xfrm>
            <a:off x="-66675" y="2675890"/>
            <a:ext cx="7488555" cy="4180840"/>
          </a:xfrm>
          <a:prstGeom prs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3"/>
                                        </p:tgtEl>
                                        <p:attrNameLst>
                                          <p:attrName>ppt_y</p:attrName>
                                        </p:attrNameLst>
                                      </p:cBhvr>
                                      <p:tavLst>
                                        <p:tav tm="0">
                                          <p:val>
                                            <p:strVal val="#ppt_y"/>
                                          </p:val>
                                        </p:tav>
                                        <p:tav tm="100000">
                                          <p:val>
                                            <p:strVal val="#ppt_y"/>
                                          </p:val>
                                        </p:tav>
                                      </p:tavLst>
                                    </p:anim>
                                    <p:anim calcmode="lin" valueType="num">
                                      <p:cBhvr>
                                        <p:cTn id="2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bldLvl="0" animBg="1"/>
      <p:bldP spid="8" grpId="0"/>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20192" y="613481"/>
            <a:ext cx="6172237" cy="583565"/>
          </a:xfrm>
          <a:prstGeom prst="rect">
            <a:avLst/>
          </a:prstGeom>
          <a:noFill/>
        </p:spPr>
        <p:txBody>
          <a:bodyPr wrap="square" rtlCol="0">
            <a:spAutoFit/>
          </a:bodyPr>
          <a:lstStyle/>
          <a:p>
            <a:r>
              <a:rPr lang="en-US" altLang="zh-CN" sz="3200" dirty="0">
                <a:solidFill>
                  <a:srgbClr val="43536A"/>
                </a:solidFill>
                <a:latin typeface="Helvetica" pitchFamily="34" charset="0"/>
              </a:rPr>
              <a:t>1.	</a:t>
            </a:r>
            <a:r>
              <a:rPr lang="zh-CN" altLang="en-US" sz="3200" b="1" dirty="0">
                <a:solidFill>
                  <a:srgbClr val="43536A"/>
                </a:solidFill>
                <a:latin typeface="Helvetica" pitchFamily="34" charset="0"/>
              </a:rPr>
              <a:t>瘟疫爆发的时间和传播路线</a:t>
            </a:r>
            <a:endParaRPr lang="zh-CN" altLang="en-US" sz="3200" b="1" dirty="0">
              <a:solidFill>
                <a:srgbClr val="43536A"/>
              </a:solidFill>
              <a:latin typeface="Helvetica" pitchFamily="34" charset="0"/>
            </a:endParaRPr>
          </a:p>
        </p:txBody>
      </p:sp>
      <p:cxnSp>
        <p:nvCxnSpPr>
          <p:cNvPr id="6" name="直接连接符 5"/>
          <p:cNvCxnSpPr/>
          <p:nvPr/>
        </p:nvCxnSpPr>
        <p:spPr>
          <a:xfrm>
            <a:off x="5634038" y="1319213"/>
            <a:ext cx="62865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779430" y="4121398"/>
            <a:ext cx="937480" cy="707886"/>
          </a:xfrm>
          <a:prstGeom prst="rect">
            <a:avLst/>
          </a:prstGeom>
          <a:noFill/>
        </p:spPr>
        <p:txBody>
          <a:bodyPr wrap="square" rtlCol="0">
            <a:spAutoFit/>
          </a:bodyPr>
          <a:lstStyle/>
          <a:p>
            <a:pPr algn="ctr"/>
            <a:r>
              <a:rPr lang="zh-CN" altLang="en-US" sz="2000" dirty="0">
                <a:solidFill>
                  <a:schemeClr val="bg1">
                    <a:lumMod val="50000"/>
                  </a:schemeClr>
                </a:solidFill>
                <a:latin typeface="Helvetica" pitchFamily="34" charset="0"/>
              </a:rPr>
              <a:t>雅典气候</a:t>
            </a:r>
            <a:endParaRPr lang="zh-CN" altLang="en-US" sz="2000" dirty="0">
              <a:solidFill>
                <a:schemeClr val="bg1">
                  <a:lumMod val="50000"/>
                </a:schemeClr>
              </a:solidFill>
              <a:latin typeface="Helvetica" pitchFamily="34" charset="0"/>
            </a:endParaRPr>
          </a:p>
        </p:txBody>
      </p:sp>
      <p:sp>
        <p:nvSpPr>
          <p:cNvPr id="24" name="文本框 23"/>
          <p:cNvSpPr txBox="1"/>
          <p:nvPr/>
        </p:nvSpPr>
        <p:spPr>
          <a:xfrm>
            <a:off x="4312621" y="4243856"/>
            <a:ext cx="937480" cy="707886"/>
          </a:xfrm>
          <a:prstGeom prst="rect">
            <a:avLst/>
          </a:prstGeom>
          <a:noFill/>
        </p:spPr>
        <p:txBody>
          <a:bodyPr wrap="square" rtlCol="0">
            <a:spAutoFit/>
          </a:bodyPr>
          <a:lstStyle/>
          <a:p>
            <a:pPr algn="ctr"/>
            <a:r>
              <a:rPr lang="zh-CN" altLang="en-US" sz="2000" dirty="0">
                <a:solidFill>
                  <a:schemeClr val="bg1">
                    <a:lumMod val="50000"/>
                  </a:schemeClr>
                </a:solidFill>
                <a:latin typeface="Helvetica" pitchFamily="34" charset="0"/>
              </a:rPr>
              <a:t>爆发时间</a:t>
            </a:r>
            <a:endParaRPr lang="zh-CN" altLang="en-US" sz="2000" dirty="0">
              <a:solidFill>
                <a:schemeClr val="bg1">
                  <a:lumMod val="50000"/>
                </a:schemeClr>
              </a:solidFill>
              <a:latin typeface="Helvetica" pitchFamily="34" charset="0"/>
            </a:endParaRPr>
          </a:p>
        </p:txBody>
      </p:sp>
      <p:sp>
        <p:nvSpPr>
          <p:cNvPr id="26" name="文本框 25"/>
          <p:cNvSpPr txBox="1"/>
          <p:nvPr/>
        </p:nvSpPr>
        <p:spPr>
          <a:xfrm>
            <a:off x="6819969" y="4243811"/>
            <a:ext cx="1054291" cy="400110"/>
          </a:xfrm>
          <a:prstGeom prst="rect">
            <a:avLst/>
          </a:prstGeom>
          <a:noFill/>
        </p:spPr>
        <p:txBody>
          <a:bodyPr wrap="square" rtlCol="0">
            <a:spAutoFit/>
          </a:bodyPr>
          <a:lstStyle/>
          <a:p>
            <a:pPr algn="ctr"/>
            <a:r>
              <a:rPr lang="zh-CN" altLang="en-US" sz="2000" dirty="0">
                <a:solidFill>
                  <a:schemeClr val="bg1">
                    <a:lumMod val="50000"/>
                  </a:schemeClr>
                </a:solidFill>
                <a:latin typeface="Helvetica" pitchFamily="34" charset="0"/>
              </a:rPr>
              <a:t>起源地</a:t>
            </a:r>
            <a:endParaRPr lang="zh-CN" altLang="en-US" sz="2000" dirty="0">
              <a:solidFill>
                <a:schemeClr val="bg1">
                  <a:lumMod val="50000"/>
                </a:schemeClr>
              </a:solidFill>
              <a:latin typeface="Helvetica" pitchFamily="34" charset="0"/>
            </a:endParaRPr>
          </a:p>
        </p:txBody>
      </p:sp>
      <p:sp>
        <p:nvSpPr>
          <p:cNvPr id="28" name="文本框 27"/>
          <p:cNvSpPr txBox="1"/>
          <p:nvPr/>
        </p:nvSpPr>
        <p:spPr>
          <a:xfrm>
            <a:off x="9329991" y="4245822"/>
            <a:ext cx="937480" cy="707886"/>
          </a:xfrm>
          <a:prstGeom prst="rect">
            <a:avLst/>
          </a:prstGeom>
          <a:noFill/>
        </p:spPr>
        <p:txBody>
          <a:bodyPr wrap="square" rtlCol="0">
            <a:spAutoFit/>
          </a:bodyPr>
          <a:lstStyle/>
          <a:p>
            <a:pPr algn="ctr"/>
            <a:r>
              <a:rPr lang="zh-CN" altLang="en-US" sz="2000" dirty="0">
                <a:solidFill>
                  <a:schemeClr val="bg1">
                    <a:lumMod val="50000"/>
                  </a:schemeClr>
                </a:solidFill>
                <a:latin typeface="Helvetica" pitchFamily="34" charset="0"/>
              </a:rPr>
              <a:t>传播路径</a:t>
            </a:r>
            <a:endParaRPr lang="zh-CN" altLang="en-US" sz="2000" dirty="0">
              <a:solidFill>
                <a:schemeClr val="bg1">
                  <a:lumMod val="50000"/>
                </a:schemeClr>
              </a:solidFill>
              <a:latin typeface="Helvetica" pitchFamily="34" charset="0"/>
            </a:endParaRPr>
          </a:p>
        </p:txBody>
      </p:sp>
      <p:sp>
        <p:nvSpPr>
          <p:cNvPr id="17" name="Subtitle 2"/>
          <p:cNvSpPr txBox="1"/>
          <p:nvPr/>
        </p:nvSpPr>
        <p:spPr bwMode="auto">
          <a:xfrm>
            <a:off x="1557088" y="4905831"/>
            <a:ext cx="1382164" cy="159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2000" dirty="0">
                <a:solidFill>
                  <a:schemeClr val="bg1">
                    <a:lumMod val="50000"/>
                  </a:schemeClr>
                </a:solidFill>
                <a:latin typeface="微软雅黑" charset="-122"/>
                <a:ea typeface="微软雅黑" charset="-122"/>
                <a:cs typeface="Lantinghei SC Demibold" charset="-122"/>
              </a:rPr>
              <a:t>典型的地中海式气候，夏季炎热少雨</a:t>
            </a:r>
            <a:endParaRPr lang="en-US" altLang="zh-CN" sz="2000" dirty="0">
              <a:solidFill>
                <a:schemeClr val="bg1">
                  <a:lumMod val="50000"/>
                </a:schemeClr>
              </a:solidFill>
              <a:latin typeface="微软雅黑" charset="-122"/>
              <a:ea typeface="微软雅黑" charset="-122"/>
              <a:cs typeface="Open Sans Light" charset="0"/>
            </a:endParaRPr>
          </a:p>
        </p:txBody>
      </p:sp>
      <p:sp>
        <p:nvSpPr>
          <p:cNvPr id="19" name="Subtitle 2"/>
          <p:cNvSpPr txBox="1"/>
          <p:nvPr/>
        </p:nvSpPr>
        <p:spPr bwMode="auto">
          <a:xfrm>
            <a:off x="4087606" y="4951742"/>
            <a:ext cx="1382164" cy="48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2000" dirty="0">
                <a:solidFill>
                  <a:schemeClr val="bg1">
                    <a:lumMod val="50000"/>
                  </a:schemeClr>
                </a:solidFill>
                <a:latin typeface="微软雅黑" charset="-122"/>
                <a:ea typeface="微软雅黑" charset="-122"/>
                <a:cs typeface="Lantinghei SC Demibold" charset="-122"/>
              </a:rPr>
              <a:t>夏季</a:t>
            </a:r>
            <a:endParaRPr lang="en-US" altLang="zh-CN" sz="2000" dirty="0">
              <a:solidFill>
                <a:schemeClr val="bg1">
                  <a:lumMod val="50000"/>
                </a:schemeClr>
              </a:solidFill>
              <a:latin typeface="微软雅黑" charset="-122"/>
              <a:ea typeface="微软雅黑" charset="-122"/>
              <a:cs typeface="Open Sans Light" charset="0"/>
            </a:endParaRPr>
          </a:p>
        </p:txBody>
      </p:sp>
      <p:sp>
        <p:nvSpPr>
          <p:cNvPr id="21" name="Subtitle 2"/>
          <p:cNvSpPr txBox="1"/>
          <p:nvPr/>
        </p:nvSpPr>
        <p:spPr bwMode="auto">
          <a:xfrm>
            <a:off x="6597628" y="4951742"/>
            <a:ext cx="1382164" cy="122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2000" dirty="0">
                <a:solidFill>
                  <a:schemeClr val="bg1">
                    <a:lumMod val="50000"/>
                  </a:schemeClr>
                </a:solidFill>
                <a:latin typeface="微软雅黑" charset="-122"/>
                <a:ea typeface="微软雅黑" charset="-122"/>
                <a:cs typeface="Lantinghei SC Demibold" charset="-122"/>
              </a:rPr>
              <a:t>上埃及的埃塞俄比亚</a:t>
            </a:r>
            <a:endParaRPr lang="en-US" altLang="zh-CN" sz="2000" dirty="0">
              <a:solidFill>
                <a:schemeClr val="bg1">
                  <a:lumMod val="50000"/>
                </a:schemeClr>
              </a:solidFill>
              <a:latin typeface="微软雅黑" charset="-122"/>
              <a:ea typeface="微软雅黑" charset="-122"/>
              <a:cs typeface="Open Sans Light" charset="0"/>
            </a:endParaRPr>
          </a:p>
        </p:txBody>
      </p:sp>
      <p:sp>
        <p:nvSpPr>
          <p:cNvPr id="22" name="Subtitle 2"/>
          <p:cNvSpPr txBox="1"/>
          <p:nvPr/>
        </p:nvSpPr>
        <p:spPr bwMode="auto">
          <a:xfrm>
            <a:off x="8995296" y="4890687"/>
            <a:ext cx="1639616" cy="196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2000" dirty="0">
                <a:solidFill>
                  <a:schemeClr val="bg1">
                    <a:lumMod val="50000"/>
                  </a:schemeClr>
                </a:solidFill>
                <a:latin typeface="微软雅黑" charset="-122"/>
                <a:ea typeface="微软雅黑" charset="-122"/>
                <a:cs typeface="Lantinghei SC Demibold" charset="-122"/>
              </a:rPr>
              <a:t>埃及本土和利比亚，以及波斯国王的大部分领土内</a:t>
            </a:r>
            <a:endParaRPr lang="en-US" altLang="zh-CN" sz="2000" dirty="0">
              <a:solidFill>
                <a:schemeClr val="bg1">
                  <a:lumMod val="50000"/>
                </a:schemeClr>
              </a:solidFill>
              <a:latin typeface="微软雅黑" charset="-122"/>
              <a:ea typeface="微软雅黑" charset="-122"/>
              <a:cs typeface="Open Sans Light" charset="0"/>
            </a:endParaRPr>
          </a:p>
        </p:txBody>
      </p:sp>
      <p:sp>
        <p:nvSpPr>
          <p:cNvPr id="2" name="文本框 1"/>
          <p:cNvSpPr txBox="1"/>
          <p:nvPr/>
        </p:nvSpPr>
        <p:spPr>
          <a:xfrm>
            <a:off x="1873906" y="1644307"/>
            <a:ext cx="8148913" cy="707886"/>
          </a:xfrm>
          <a:prstGeom prst="rect">
            <a:avLst/>
          </a:prstGeom>
          <a:noFill/>
        </p:spPr>
        <p:txBody>
          <a:bodyPr wrap="square" rtlCol="0">
            <a:spAutoFit/>
          </a:bodyPr>
          <a:lstStyle/>
          <a:p>
            <a:r>
              <a:rPr lang="zh-CN" altLang="en-US" sz="2000" dirty="0">
                <a:solidFill>
                  <a:schemeClr val="bg1">
                    <a:lumMod val="50000"/>
                  </a:schemeClr>
                </a:solidFill>
                <a:latin typeface="微软雅黑" charset="-122"/>
                <a:ea typeface="微软雅黑" charset="-122"/>
              </a:rPr>
              <a:t>伯罗奔尼撒同盟的军队于公元前</a:t>
            </a:r>
            <a:r>
              <a:rPr lang="en-US" altLang="zh-CN" sz="2000" dirty="0">
                <a:solidFill>
                  <a:schemeClr val="bg1">
                    <a:lumMod val="50000"/>
                  </a:schemeClr>
                </a:solidFill>
                <a:latin typeface="微软雅黑" charset="-122"/>
                <a:ea typeface="微软雅黑" charset="-122"/>
              </a:rPr>
              <a:t>430</a:t>
            </a:r>
            <a:r>
              <a:rPr lang="zh-CN" altLang="en-US" sz="2000" dirty="0">
                <a:solidFill>
                  <a:schemeClr val="bg1">
                    <a:lumMod val="50000"/>
                  </a:schemeClr>
                </a:solidFill>
                <a:latin typeface="微软雅黑" charset="-122"/>
                <a:ea typeface="微软雅黑" charset="-122"/>
              </a:rPr>
              <a:t>年夏初侵入阿提卡</a:t>
            </a:r>
            <a:r>
              <a:rPr lang="en-US" altLang="zh-CN" sz="2000" dirty="0">
                <a:solidFill>
                  <a:schemeClr val="bg1">
                    <a:lumMod val="50000"/>
                  </a:schemeClr>
                </a:solidFill>
                <a:latin typeface="微软雅黑" charset="-122"/>
                <a:ea typeface="微软雅黑" charset="-122"/>
              </a:rPr>
              <a:t>,</a:t>
            </a:r>
            <a:r>
              <a:rPr lang="zh-CN" altLang="en-US" sz="2000" dirty="0">
                <a:solidFill>
                  <a:schemeClr val="bg1">
                    <a:lumMod val="50000"/>
                  </a:schemeClr>
                </a:solidFill>
                <a:latin typeface="微软雅黑" charset="-122"/>
                <a:ea typeface="微软雅黑" charset="-122"/>
              </a:rPr>
              <a:t>此后不久，在雅典人中首先发生了瘟疫。</a:t>
            </a:r>
            <a:endParaRPr lang="zh-CN" altLang="en-US" sz="2000" dirty="0">
              <a:solidFill>
                <a:schemeClr val="bg1">
                  <a:lumMod val="50000"/>
                </a:schemeClr>
              </a:solidFill>
              <a:latin typeface="微软雅黑" charset="-122"/>
              <a:ea typeface="微软雅黑" charset="-122"/>
            </a:endParaRPr>
          </a:p>
        </p:txBody>
      </p:sp>
      <p:pic>
        <p:nvPicPr>
          <p:cNvPr id="3" name="图片 2" descr="timg (4)"/>
          <p:cNvPicPr>
            <a:picLocks noChangeAspect="1"/>
          </p:cNvPicPr>
          <p:nvPr/>
        </p:nvPicPr>
        <p:blipFill>
          <a:blip r:embed="rId1"/>
          <a:srcRect l="30734" t="1351" r="17689" b="11794"/>
          <a:stretch>
            <a:fillRect/>
          </a:stretch>
        </p:blipFill>
        <p:spPr>
          <a:xfrm>
            <a:off x="1588770" y="2860675"/>
            <a:ext cx="1294130" cy="1322070"/>
          </a:xfrm>
          <a:prstGeom prst="ellipse">
            <a:avLst/>
          </a:prstGeom>
          <a:solidFill>
            <a:schemeClr val="bg2">
              <a:lumMod val="90000"/>
            </a:schemeClr>
          </a:solidFill>
          <a:effectLst>
            <a:outerShdw blurRad="63500" sx="102000" sy="102000" algn="ctr" rotWithShape="0">
              <a:prstClr val="black">
                <a:alpha val="40000"/>
              </a:prstClr>
            </a:outerShdw>
            <a:softEdge rad="63500"/>
          </a:effectLst>
        </p:spPr>
      </p:pic>
      <p:pic>
        <p:nvPicPr>
          <p:cNvPr id="5" name="图片 4" descr="timg (5)"/>
          <p:cNvPicPr>
            <a:picLocks noChangeAspect="1"/>
          </p:cNvPicPr>
          <p:nvPr/>
        </p:nvPicPr>
        <p:blipFill>
          <a:blip r:embed="rId2"/>
          <a:srcRect l="21624" t="-1037" r="20547"/>
          <a:stretch>
            <a:fillRect/>
          </a:stretch>
        </p:blipFill>
        <p:spPr>
          <a:xfrm>
            <a:off x="4147820" y="2929255"/>
            <a:ext cx="1261745" cy="1253490"/>
          </a:xfrm>
          <a:prstGeom prst="ellipse">
            <a:avLst/>
          </a:prstGeom>
          <a:effectLst>
            <a:outerShdw blurRad="63500" sx="102000" sy="102000" algn="ctr" rotWithShape="0">
              <a:prstClr val="black">
                <a:alpha val="40000"/>
              </a:prstClr>
            </a:outerShdw>
            <a:softEdge rad="31750"/>
          </a:effectLst>
        </p:spPr>
      </p:pic>
      <p:pic>
        <p:nvPicPr>
          <p:cNvPr id="8" name="图片 7" descr="timg (6)"/>
          <p:cNvPicPr>
            <a:picLocks noChangeAspect="1"/>
          </p:cNvPicPr>
          <p:nvPr/>
        </p:nvPicPr>
        <p:blipFill>
          <a:blip r:embed="rId3"/>
          <a:srcRect l="50837" t="18751" r="3250" b="29296"/>
          <a:stretch>
            <a:fillRect/>
          </a:stretch>
        </p:blipFill>
        <p:spPr>
          <a:xfrm>
            <a:off x="6694170" y="2929255"/>
            <a:ext cx="1306195" cy="1261110"/>
          </a:xfrm>
          <a:prstGeom prst="ellipse">
            <a:avLst/>
          </a:prstGeom>
          <a:effectLst>
            <a:outerShdw blurRad="63500" sx="102000" sy="102000" algn="ctr" rotWithShape="0">
              <a:prstClr val="black">
                <a:alpha val="40000"/>
              </a:prstClr>
            </a:outerShdw>
          </a:effectLst>
        </p:spPr>
      </p:pic>
      <p:pic>
        <p:nvPicPr>
          <p:cNvPr id="9" name="图片 8" descr="timg (7)"/>
          <p:cNvPicPr>
            <a:picLocks noChangeAspect="1"/>
          </p:cNvPicPr>
          <p:nvPr/>
        </p:nvPicPr>
        <p:blipFill>
          <a:blip r:embed="rId4"/>
          <a:srcRect l="8782" t="917" r="20928" b="-917"/>
          <a:stretch>
            <a:fillRect/>
          </a:stretch>
        </p:blipFill>
        <p:spPr>
          <a:xfrm>
            <a:off x="9215120" y="2937510"/>
            <a:ext cx="1200785" cy="1252855"/>
          </a:xfrm>
          <a:prstGeom prst="ellipse">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84032" y="528906"/>
            <a:ext cx="4440697" cy="583565"/>
          </a:xfrm>
          <a:prstGeom prst="rect">
            <a:avLst/>
          </a:prstGeom>
          <a:noFill/>
        </p:spPr>
        <p:txBody>
          <a:bodyPr wrap="square" rtlCol="0">
            <a:spAutoFit/>
          </a:bodyPr>
          <a:lstStyle/>
          <a:p>
            <a:r>
              <a:rPr lang="en-US" altLang="zh-CN" sz="3200" dirty="0">
                <a:solidFill>
                  <a:schemeClr val="tx2"/>
                </a:solidFill>
                <a:latin typeface="Helvetica" pitchFamily="34" charset="0"/>
              </a:rPr>
              <a:t>2.	</a:t>
            </a:r>
            <a:r>
              <a:rPr lang="zh-CN" altLang="en-US" sz="3200" b="1" dirty="0">
                <a:solidFill>
                  <a:schemeClr val="tx2"/>
                </a:solidFill>
                <a:latin typeface="Helvetica" pitchFamily="34" charset="0"/>
              </a:rPr>
              <a:t>瘟疫的症状及特征</a:t>
            </a:r>
            <a:r>
              <a:rPr lang="zh-CN" altLang="en-US" sz="3200" dirty="0">
                <a:solidFill>
                  <a:schemeClr val="tx2"/>
                </a:solidFill>
                <a:latin typeface="Helvetica" pitchFamily="34" charset="0"/>
              </a:rPr>
              <a:t> </a:t>
            </a:r>
            <a:endParaRPr lang="zh-CN" altLang="en-US" sz="3200" dirty="0">
              <a:solidFill>
                <a:schemeClr val="tx2"/>
              </a:solidFill>
              <a:latin typeface="Helvetica" pitchFamily="34" charset="0"/>
            </a:endParaRPr>
          </a:p>
        </p:txBody>
      </p:sp>
      <p:cxnSp>
        <p:nvCxnSpPr>
          <p:cNvPr id="5" name="直接连接符 4"/>
          <p:cNvCxnSpPr/>
          <p:nvPr/>
        </p:nvCxnSpPr>
        <p:spPr>
          <a:xfrm>
            <a:off x="5634038" y="1319213"/>
            <a:ext cx="628650" cy="0"/>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9" name="Subtitle 2"/>
          <p:cNvSpPr txBox="1"/>
          <p:nvPr/>
        </p:nvSpPr>
        <p:spPr bwMode="auto">
          <a:xfrm>
            <a:off x="1627519" y="2991106"/>
            <a:ext cx="2750331" cy="144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身体健康的人突然头部发烧；眼睛变红，发炎；口内从喉中和舌上出血，呼吸不自然，不舒服。</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20" name="Subtitle 2"/>
          <p:cNvSpPr txBox="1"/>
          <p:nvPr/>
        </p:nvSpPr>
        <p:spPr bwMode="auto">
          <a:xfrm>
            <a:off x="4568928" y="2991106"/>
            <a:ext cx="2750331" cy="1115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打喷嚏，嗓子变哑；不久之后，胸部发痛，接着就是咳嗽。</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21" name="Subtitle 2"/>
          <p:cNvSpPr txBox="1"/>
          <p:nvPr/>
        </p:nvSpPr>
        <p:spPr bwMode="auto">
          <a:xfrm>
            <a:off x="7714222" y="2991106"/>
            <a:ext cx="2750331" cy="144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肚子疼，呕吐出医生都有定名的各种胆汁大部分时间是干呕，产生强烈的抽筋。</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22" name="Subtitle 2"/>
          <p:cNvSpPr txBox="1"/>
          <p:nvPr/>
        </p:nvSpPr>
        <p:spPr bwMode="auto">
          <a:xfrm>
            <a:off x="4527199" y="5264827"/>
            <a:ext cx="2976537" cy="144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抚摸时，外表上身体热度不高，也没有呈现苍白色；皮肤颇带红色和土色，发现小脓包和烂疮</a:t>
            </a:r>
            <a:r>
              <a:rPr lang="zh-CN" altLang="en-US" sz="1200" b="1" dirty="0">
                <a:solidFill>
                  <a:schemeClr val="bg1">
                    <a:lumMod val="50000"/>
                  </a:schemeClr>
                </a:solidFill>
                <a:latin typeface="微软雅黑" charset="-122"/>
                <a:ea typeface="微软雅黑" charset="-122"/>
                <a:cs typeface="Lantinghei SC Demibold" charset="-122"/>
                <a:sym typeface="时尚中黑简体" charset="0"/>
              </a:rPr>
              <a:t>。</a:t>
            </a:r>
            <a:endParaRPr lang="en-US" altLang="zh-CN" sz="1065" dirty="0">
              <a:solidFill>
                <a:schemeClr val="bg1">
                  <a:lumMod val="50000"/>
                </a:schemeClr>
              </a:solidFill>
              <a:latin typeface="微软雅黑" charset="-122"/>
              <a:ea typeface="微软雅黑" charset="-122"/>
              <a:cs typeface="Open Sans Light" charset="0"/>
            </a:endParaRPr>
          </a:p>
        </p:txBody>
      </p:sp>
      <p:sp>
        <p:nvSpPr>
          <p:cNvPr id="23" name="直角三角形 22"/>
          <p:cNvSpPr/>
          <p:nvPr/>
        </p:nvSpPr>
        <p:spPr>
          <a:xfrm rot="8100000">
            <a:off x="550202" y="5504401"/>
            <a:ext cx="2705515" cy="2707197"/>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直角三角形 23"/>
          <p:cNvSpPr/>
          <p:nvPr/>
        </p:nvSpPr>
        <p:spPr>
          <a:xfrm rot="13500000" flipV="1">
            <a:off x="8822683" y="-1414214"/>
            <a:ext cx="2851679" cy="2828428"/>
          </a:xfrm>
          <a:prstGeom prst="rtTriangle">
            <a:avLst/>
          </a:prstGeom>
          <a:solidFill>
            <a:srgbClr val="43536A"/>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文本框 30"/>
          <p:cNvSpPr txBox="1"/>
          <p:nvPr/>
        </p:nvSpPr>
        <p:spPr>
          <a:xfrm>
            <a:off x="2584185" y="2467829"/>
            <a:ext cx="627095" cy="523220"/>
          </a:xfrm>
          <a:prstGeom prst="rect">
            <a:avLst/>
          </a:prstGeom>
          <a:noFill/>
        </p:spPr>
        <p:txBody>
          <a:bodyPr wrap="none" rtlCol="0">
            <a:spAutoFit/>
          </a:bodyPr>
          <a:p>
            <a:r>
              <a:rPr lang="en-US" altLang="zh-CN" sz="2800" b="1" dirty="0">
                <a:solidFill>
                  <a:schemeClr val="tx1">
                    <a:lumMod val="65000"/>
                    <a:lumOff val="35000"/>
                  </a:schemeClr>
                </a:solidFill>
                <a:latin typeface="微软雅黑" charset="-122"/>
                <a:ea typeface="微软雅黑" charset="-122"/>
              </a:rPr>
              <a:t>01</a:t>
            </a:r>
            <a:endParaRPr lang="en-US" altLang="zh-CN" sz="2800" b="1" dirty="0">
              <a:solidFill>
                <a:schemeClr val="tx1">
                  <a:lumMod val="65000"/>
                  <a:lumOff val="35000"/>
                </a:schemeClr>
              </a:solidFill>
              <a:latin typeface="微软雅黑" charset="-122"/>
              <a:ea typeface="微软雅黑" charset="-122"/>
            </a:endParaRPr>
          </a:p>
        </p:txBody>
      </p:sp>
      <p:sp>
        <p:nvSpPr>
          <p:cNvPr id="2" name="文本框 1"/>
          <p:cNvSpPr txBox="1"/>
          <p:nvPr/>
        </p:nvSpPr>
        <p:spPr>
          <a:xfrm>
            <a:off x="5634090" y="2467829"/>
            <a:ext cx="621030" cy="521970"/>
          </a:xfrm>
          <a:prstGeom prst="rect">
            <a:avLst/>
          </a:prstGeom>
          <a:noFill/>
        </p:spPr>
        <p:txBody>
          <a:bodyPr wrap="none" rtlCol="0">
            <a:spAutoFit/>
          </a:bodyPr>
          <a:p>
            <a:r>
              <a:rPr lang="en-US" altLang="zh-CN" sz="2800" b="1" dirty="0">
                <a:solidFill>
                  <a:schemeClr val="tx1">
                    <a:lumMod val="65000"/>
                    <a:lumOff val="35000"/>
                  </a:schemeClr>
                </a:solidFill>
                <a:latin typeface="微软雅黑" charset="-122"/>
                <a:ea typeface="微软雅黑" charset="-122"/>
              </a:rPr>
              <a:t>02</a:t>
            </a:r>
            <a:endParaRPr lang="en-US" altLang="zh-CN" sz="2800" b="1" dirty="0">
              <a:solidFill>
                <a:schemeClr val="tx1">
                  <a:lumMod val="65000"/>
                  <a:lumOff val="35000"/>
                </a:schemeClr>
              </a:solidFill>
              <a:latin typeface="微软雅黑" charset="-122"/>
              <a:ea typeface="微软雅黑" charset="-122"/>
            </a:endParaRPr>
          </a:p>
        </p:txBody>
      </p:sp>
      <p:sp>
        <p:nvSpPr>
          <p:cNvPr id="3" name="文本框 2"/>
          <p:cNvSpPr txBox="1"/>
          <p:nvPr/>
        </p:nvSpPr>
        <p:spPr>
          <a:xfrm>
            <a:off x="8777975" y="2467829"/>
            <a:ext cx="621030" cy="521970"/>
          </a:xfrm>
          <a:prstGeom prst="rect">
            <a:avLst/>
          </a:prstGeom>
          <a:noFill/>
        </p:spPr>
        <p:txBody>
          <a:bodyPr wrap="none" rtlCol="0">
            <a:spAutoFit/>
          </a:bodyPr>
          <a:p>
            <a:r>
              <a:rPr lang="en-US" altLang="zh-CN" sz="2800" b="1" dirty="0">
                <a:solidFill>
                  <a:schemeClr val="tx1">
                    <a:lumMod val="65000"/>
                    <a:lumOff val="35000"/>
                  </a:schemeClr>
                </a:solidFill>
                <a:latin typeface="微软雅黑" charset="-122"/>
                <a:ea typeface="微软雅黑" charset="-122"/>
              </a:rPr>
              <a:t>03</a:t>
            </a:r>
            <a:endParaRPr lang="en-US" altLang="zh-CN" sz="2800" b="1" dirty="0">
              <a:solidFill>
                <a:schemeClr val="tx1">
                  <a:lumMod val="65000"/>
                  <a:lumOff val="35000"/>
                </a:schemeClr>
              </a:solidFill>
              <a:latin typeface="微软雅黑" charset="-122"/>
              <a:ea typeface="微软雅黑" charset="-122"/>
            </a:endParaRPr>
          </a:p>
        </p:txBody>
      </p:sp>
      <p:sp>
        <p:nvSpPr>
          <p:cNvPr id="11" name="文本框 10"/>
          <p:cNvSpPr txBox="1"/>
          <p:nvPr/>
        </p:nvSpPr>
        <p:spPr>
          <a:xfrm>
            <a:off x="5632820" y="4743034"/>
            <a:ext cx="621030" cy="521970"/>
          </a:xfrm>
          <a:prstGeom prst="rect">
            <a:avLst/>
          </a:prstGeom>
          <a:noFill/>
        </p:spPr>
        <p:txBody>
          <a:bodyPr wrap="none" rtlCol="0">
            <a:spAutoFit/>
          </a:bodyPr>
          <a:p>
            <a:r>
              <a:rPr lang="en-US" altLang="zh-CN" sz="2800" b="1" dirty="0">
                <a:solidFill>
                  <a:schemeClr val="tx1">
                    <a:lumMod val="65000"/>
                    <a:lumOff val="35000"/>
                  </a:schemeClr>
                </a:solidFill>
                <a:latin typeface="微软雅黑" charset="-122"/>
                <a:ea typeface="微软雅黑" charset="-122"/>
              </a:rPr>
              <a:t>04</a:t>
            </a:r>
            <a:endParaRPr lang="en-US" altLang="zh-CN" sz="2800" b="1" dirty="0">
              <a:solidFill>
                <a:schemeClr val="tx1">
                  <a:lumMod val="65000"/>
                  <a:lumOff val="35000"/>
                </a:schemeClr>
              </a:solidFill>
              <a:latin typeface="微软雅黑" charset="-122"/>
              <a:ea typeface="微软雅黑" charset="-122"/>
            </a:endParaRPr>
          </a:p>
        </p:txBody>
      </p:sp>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ppt_x"/>
                                          </p:val>
                                        </p:tav>
                                        <p:tav tm="100000">
                                          <p:val>
                                            <p:strVal val="#ppt_x"/>
                                          </p:val>
                                        </p:tav>
                                      </p:tavLst>
                                    </p:anim>
                                    <p:anim calcmode="lin" valueType="num">
                                      <p:cBhvr additive="base">
                                        <p:cTn id="12"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Photo By Volkan Olmez"/>
          <p:cNvPicPr>
            <a:picLocks noChangeAspect="1" noChangeArrowheads="1"/>
          </p:cNvPicPr>
          <p:nvPr/>
        </p:nvPicPr>
        <p:blipFill>
          <a:blip r:embed="rId1">
            <a:extLst>
              <a:ext uri="{28A0092B-C50C-407E-A947-70E740481C1C}">
                <a14:useLocalDpi xmlns:a14="http://schemas.microsoft.com/office/drawing/2010/main" val="0"/>
              </a:ext>
            </a:extLst>
          </a:blip>
          <a:srcRect t="22531" r="51" b="37953"/>
          <a:stretch>
            <a:fillRect/>
          </a:stretch>
        </p:blipFill>
        <p:spPr bwMode="auto">
          <a:xfrm>
            <a:off x="-7585" y="-9431"/>
            <a:ext cx="12206570" cy="2859089"/>
          </a:xfrm>
          <a:custGeom>
            <a:avLst/>
            <a:gdLst>
              <a:gd name="connsiteX0" fmla="*/ 0 w 12192001"/>
              <a:gd name="connsiteY0" fmla="*/ 0 h 2859089"/>
              <a:gd name="connsiteX1" fmla="*/ 12192001 w 12192001"/>
              <a:gd name="connsiteY1" fmla="*/ 0 h 2859089"/>
              <a:gd name="connsiteX2" fmla="*/ 12192001 w 12192001"/>
              <a:gd name="connsiteY2" fmla="*/ 2859089 h 2859089"/>
              <a:gd name="connsiteX3" fmla="*/ 0 w 12192001"/>
              <a:gd name="connsiteY3" fmla="*/ 2859089 h 2859089"/>
            </a:gdLst>
            <a:ahLst/>
            <a:cxnLst>
              <a:cxn ang="0">
                <a:pos x="connsiteX0" y="connsiteY0"/>
              </a:cxn>
              <a:cxn ang="0">
                <a:pos x="connsiteX1" y="connsiteY1"/>
              </a:cxn>
              <a:cxn ang="0">
                <a:pos x="connsiteX2" y="connsiteY2"/>
              </a:cxn>
              <a:cxn ang="0">
                <a:pos x="connsiteX3" y="connsiteY3"/>
              </a:cxn>
            </a:cxnLst>
            <a:rect l="l" t="t" r="r" b="b"/>
            <a:pathLst>
              <a:path w="12192001" h="2859089">
                <a:moveTo>
                  <a:pt x="0" y="0"/>
                </a:moveTo>
                <a:lnTo>
                  <a:pt x="12192001" y="0"/>
                </a:lnTo>
                <a:lnTo>
                  <a:pt x="12192001" y="2859089"/>
                </a:lnTo>
                <a:lnTo>
                  <a:pt x="0" y="2859089"/>
                </a:lnTo>
                <a:close/>
              </a:path>
            </a:pathLst>
          </a:cu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393260" y="3788228"/>
            <a:ext cx="1007836" cy="1007836"/>
            <a:chOff x="4717143" y="3773714"/>
            <a:chExt cx="1007836" cy="1007836"/>
          </a:xfrm>
        </p:grpSpPr>
        <p:sp>
          <p:nvSpPr>
            <p:cNvPr id="5"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0" name="组合 9"/>
          <p:cNvGrpSpPr/>
          <p:nvPr/>
        </p:nvGrpSpPr>
        <p:grpSpPr>
          <a:xfrm rot="5400000">
            <a:off x="4192474" y="3788228"/>
            <a:ext cx="1007836" cy="1007836"/>
            <a:chOff x="4717143" y="3773714"/>
            <a:chExt cx="1007836" cy="1007836"/>
          </a:xfrm>
        </p:grpSpPr>
        <p:sp>
          <p:nvSpPr>
            <p:cNvPr id="11"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2"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3" name="组合 12"/>
          <p:cNvGrpSpPr/>
          <p:nvPr/>
        </p:nvGrpSpPr>
        <p:grpSpPr>
          <a:xfrm rot="10800000">
            <a:off x="6991690" y="3788228"/>
            <a:ext cx="1007836" cy="1007836"/>
            <a:chOff x="4717143" y="3773714"/>
            <a:chExt cx="1007836" cy="1007836"/>
          </a:xfrm>
        </p:grpSpPr>
        <p:sp>
          <p:nvSpPr>
            <p:cNvPr id="14"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5"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grpSp>
        <p:nvGrpSpPr>
          <p:cNvPr id="16" name="组合 15"/>
          <p:cNvGrpSpPr/>
          <p:nvPr/>
        </p:nvGrpSpPr>
        <p:grpSpPr>
          <a:xfrm rot="16200000">
            <a:off x="9790905" y="3788228"/>
            <a:ext cx="1007836" cy="1007836"/>
            <a:chOff x="4717143" y="3773714"/>
            <a:chExt cx="1007836" cy="1007836"/>
          </a:xfrm>
        </p:grpSpPr>
        <p:sp>
          <p:nvSpPr>
            <p:cNvPr id="17" name="椭圆 4"/>
            <p:cNvSpPr/>
            <p:nvPr/>
          </p:nvSpPr>
          <p:spPr>
            <a:xfrm>
              <a:off x="4717143" y="3773714"/>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sp>
          <p:nvSpPr>
            <p:cNvPr id="18" name="椭圆 4"/>
            <p:cNvSpPr/>
            <p:nvPr/>
          </p:nvSpPr>
          <p:spPr>
            <a:xfrm flipV="1">
              <a:off x="4717143" y="4277632"/>
              <a:ext cx="1007836" cy="503918"/>
            </a:xfrm>
            <a:custGeom>
              <a:avLst/>
              <a:gdLst>
                <a:gd name="connsiteX0" fmla="*/ 0 w 1007836"/>
                <a:gd name="connsiteY0" fmla="*/ 503918 h 1007836"/>
                <a:gd name="connsiteX1" fmla="*/ 503918 w 1007836"/>
                <a:gd name="connsiteY1" fmla="*/ 0 h 1007836"/>
                <a:gd name="connsiteX2" fmla="*/ 1007836 w 1007836"/>
                <a:gd name="connsiteY2" fmla="*/ 503918 h 1007836"/>
                <a:gd name="connsiteX3" fmla="*/ 503918 w 1007836"/>
                <a:gd name="connsiteY3" fmla="*/ 1007836 h 1007836"/>
                <a:gd name="connsiteX4" fmla="*/ 0 w 1007836"/>
                <a:gd name="connsiteY4" fmla="*/ 503918 h 1007836"/>
                <a:gd name="connsiteX0-1" fmla="*/ 503918 w 1007836"/>
                <a:gd name="connsiteY0-2" fmla="*/ 1007836 h 1099276"/>
                <a:gd name="connsiteX1-3" fmla="*/ 0 w 1007836"/>
                <a:gd name="connsiteY1-4" fmla="*/ 503918 h 1099276"/>
                <a:gd name="connsiteX2-5" fmla="*/ 503918 w 1007836"/>
                <a:gd name="connsiteY2-6" fmla="*/ 0 h 1099276"/>
                <a:gd name="connsiteX3-7" fmla="*/ 1007836 w 1007836"/>
                <a:gd name="connsiteY3-8" fmla="*/ 503918 h 1099276"/>
                <a:gd name="connsiteX4-9" fmla="*/ 595358 w 1007836"/>
                <a:gd name="connsiteY4-10" fmla="*/ 1099276 h 1099276"/>
                <a:gd name="connsiteX0-11" fmla="*/ 503918 w 1007836"/>
                <a:gd name="connsiteY0-12" fmla="*/ 1007836 h 1007836"/>
                <a:gd name="connsiteX1-13" fmla="*/ 0 w 1007836"/>
                <a:gd name="connsiteY1-14" fmla="*/ 503918 h 1007836"/>
                <a:gd name="connsiteX2-15" fmla="*/ 503918 w 1007836"/>
                <a:gd name="connsiteY2-16" fmla="*/ 0 h 1007836"/>
                <a:gd name="connsiteX3-17" fmla="*/ 1007836 w 1007836"/>
                <a:gd name="connsiteY3-18" fmla="*/ 503918 h 1007836"/>
                <a:gd name="connsiteX0-19" fmla="*/ 0 w 1007836"/>
                <a:gd name="connsiteY0-20" fmla="*/ 503918 h 503918"/>
                <a:gd name="connsiteX1-21" fmla="*/ 503918 w 1007836"/>
                <a:gd name="connsiteY1-22" fmla="*/ 0 h 503918"/>
                <a:gd name="connsiteX2-23" fmla="*/ 1007836 w 1007836"/>
                <a:gd name="connsiteY2-24" fmla="*/ 503918 h 503918"/>
              </a:gdLst>
              <a:ahLst/>
              <a:cxnLst>
                <a:cxn ang="0">
                  <a:pos x="connsiteX0-1" y="connsiteY0-2"/>
                </a:cxn>
                <a:cxn ang="0">
                  <a:pos x="connsiteX1-3" y="connsiteY1-4"/>
                </a:cxn>
                <a:cxn ang="0">
                  <a:pos x="connsiteX2-5" y="connsiteY2-6"/>
                </a:cxn>
              </a:cxnLst>
              <a:rect l="l" t="t" r="r" b="b"/>
              <a:pathLst>
                <a:path w="1007836" h="503918">
                  <a:moveTo>
                    <a:pt x="0" y="503918"/>
                  </a:moveTo>
                  <a:cubicBezTo>
                    <a:pt x="0" y="225612"/>
                    <a:pt x="225612" y="0"/>
                    <a:pt x="503918" y="0"/>
                  </a:cubicBezTo>
                  <a:cubicBezTo>
                    <a:pt x="782224" y="0"/>
                    <a:pt x="1007836" y="225612"/>
                    <a:pt x="1007836" y="503918"/>
                  </a:cubicBezTo>
                </a:path>
              </a:pathLst>
            </a:custGeom>
            <a:noFill/>
            <a:ln w="1206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536A"/>
                </a:solidFill>
              </a:endParaRPr>
            </a:p>
          </p:txBody>
        </p:sp>
      </p:grpSp>
      <p:sp>
        <p:nvSpPr>
          <p:cNvPr id="20" name="文本框 19"/>
          <p:cNvSpPr txBox="1"/>
          <p:nvPr/>
        </p:nvSpPr>
        <p:spPr>
          <a:xfrm>
            <a:off x="1447235" y="3830481"/>
            <a:ext cx="899886" cy="923330"/>
          </a:xfrm>
          <a:prstGeom prst="rect">
            <a:avLst/>
          </a:prstGeom>
          <a:noFill/>
        </p:spPr>
        <p:txBody>
          <a:bodyPr wrap="square" rtlCol="0">
            <a:spAutoFit/>
          </a:bodyPr>
          <a:lstStyle/>
          <a:p>
            <a:pPr algn="ctr"/>
            <a:r>
              <a:rPr lang="en-US" altLang="zh-CN" sz="5400" dirty="0">
                <a:solidFill>
                  <a:srgbClr val="43536A"/>
                </a:solidFill>
                <a:latin typeface="Helvetica" pitchFamily="34" charset="0"/>
              </a:rPr>
              <a:t>S</a:t>
            </a:r>
            <a:endParaRPr lang="zh-CN" altLang="en-US" sz="5400" dirty="0">
              <a:solidFill>
                <a:srgbClr val="43536A"/>
              </a:solidFill>
              <a:latin typeface="Helvetica" pitchFamily="34" charset="0"/>
            </a:endParaRPr>
          </a:p>
        </p:txBody>
      </p:sp>
      <p:sp>
        <p:nvSpPr>
          <p:cNvPr id="21" name="文本框 20"/>
          <p:cNvSpPr txBox="1"/>
          <p:nvPr/>
        </p:nvSpPr>
        <p:spPr>
          <a:xfrm>
            <a:off x="4246449" y="3830481"/>
            <a:ext cx="899886" cy="923330"/>
          </a:xfrm>
          <a:prstGeom prst="rect">
            <a:avLst/>
          </a:prstGeom>
          <a:noFill/>
        </p:spPr>
        <p:txBody>
          <a:bodyPr wrap="square" rtlCol="0">
            <a:spAutoFit/>
          </a:bodyPr>
          <a:lstStyle/>
          <a:p>
            <a:pPr algn="ctr"/>
            <a:r>
              <a:rPr lang="en-US" altLang="zh-CN" sz="5400" dirty="0">
                <a:solidFill>
                  <a:srgbClr val="43536A"/>
                </a:solidFill>
                <a:latin typeface="Helvetica" pitchFamily="34" charset="0"/>
              </a:rPr>
              <a:t>W</a:t>
            </a:r>
            <a:endParaRPr lang="zh-CN" altLang="en-US" sz="5400" dirty="0">
              <a:solidFill>
                <a:srgbClr val="43536A"/>
              </a:solidFill>
              <a:latin typeface="Helvetica" pitchFamily="34" charset="0"/>
            </a:endParaRPr>
          </a:p>
        </p:txBody>
      </p:sp>
      <p:sp>
        <p:nvSpPr>
          <p:cNvPr id="22" name="文本框 21"/>
          <p:cNvSpPr txBox="1"/>
          <p:nvPr/>
        </p:nvSpPr>
        <p:spPr>
          <a:xfrm>
            <a:off x="7045665" y="3830481"/>
            <a:ext cx="899886" cy="923330"/>
          </a:xfrm>
          <a:prstGeom prst="rect">
            <a:avLst/>
          </a:prstGeom>
          <a:noFill/>
        </p:spPr>
        <p:txBody>
          <a:bodyPr wrap="square" rtlCol="0">
            <a:spAutoFit/>
          </a:bodyPr>
          <a:lstStyle/>
          <a:p>
            <a:pPr algn="ctr"/>
            <a:r>
              <a:rPr lang="en-US" altLang="zh-CN" sz="5400" dirty="0">
                <a:solidFill>
                  <a:srgbClr val="43536A"/>
                </a:solidFill>
                <a:latin typeface="Helvetica" pitchFamily="34" charset="0"/>
              </a:rPr>
              <a:t>T</a:t>
            </a:r>
            <a:endParaRPr lang="zh-CN" altLang="en-US" sz="5400" dirty="0">
              <a:solidFill>
                <a:srgbClr val="43536A"/>
              </a:solidFill>
              <a:latin typeface="Helvetica" pitchFamily="34" charset="0"/>
            </a:endParaRPr>
          </a:p>
        </p:txBody>
      </p:sp>
      <p:sp>
        <p:nvSpPr>
          <p:cNvPr id="23" name="文本框 22"/>
          <p:cNvSpPr txBox="1"/>
          <p:nvPr/>
        </p:nvSpPr>
        <p:spPr>
          <a:xfrm>
            <a:off x="9844880" y="3830481"/>
            <a:ext cx="899886" cy="923330"/>
          </a:xfrm>
          <a:prstGeom prst="rect">
            <a:avLst/>
          </a:prstGeom>
          <a:noFill/>
        </p:spPr>
        <p:txBody>
          <a:bodyPr wrap="square" rtlCol="0">
            <a:spAutoFit/>
          </a:bodyPr>
          <a:lstStyle/>
          <a:p>
            <a:pPr algn="ctr"/>
            <a:r>
              <a:rPr lang="en-US" altLang="zh-CN" sz="5400" dirty="0">
                <a:solidFill>
                  <a:srgbClr val="43536A"/>
                </a:solidFill>
                <a:latin typeface="Helvetica" pitchFamily="34" charset="0"/>
              </a:rPr>
              <a:t>O</a:t>
            </a:r>
            <a:endParaRPr lang="zh-CN" altLang="en-US" sz="5400" dirty="0">
              <a:solidFill>
                <a:srgbClr val="43536A"/>
              </a:solidFill>
              <a:latin typeface="Helvetica" pitchFamily="34" charset="0"/>
            </a:endParaRPr>
          </a:p>
        </p:txBody>
      </p:sp>
      <p:sp>
        <p:nvSpPr>
          <p:cNvPr id="33" name="Subtitle 2"/>
          <p:cNvSpPr txBox="1"/>
          <p:nvPr/>
        </p:nvSpPr>
        <p:spPr bwMode="auto">
          <a:xfrm>
            <a:off x="522012" y="4934206"/>
            <a:ext cx="2823656" cy="144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令人们受到肉体与精神上的双重折磨，病痛超出常人的忍受力使人身体内部燥热，并伴随失眠。</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34" name="Subtitle 2"/>
          <p:cNvSpPr txBox="1"/>
          <p:nvPr/>
        </p:nvSpPr>
        <p:spPr bwMode="auto">
          <a:xfrm>
            <a:off x="3345668" y="4934206"/>
            <a:ext cx="2750331" cy="7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即使侥幸痊愈，幸存者身体上也会留下痕迹。</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35" name="Subtitle 2"/>
          <p:cNvSpPr txBox="1"/>
          <p:nvPr/>
        </p:nvSpPr>
        <p:spPr bwMode="auto">
          <a:xfrm>
            <a:off x="6095999" y="4933263"/>
            <a:ext cx="2750331" cy="144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具有很强的传染性，在短期内就能导致人的死亡，几乎是无法医治与预防的。</a:t>
            </a:r>
            <a:endParaRPr lang="en-US" altLang="zh-CN" sz="1800" dirty="0">
              <a:solidFill>
                <a:schemeClr val="bg1">
                  <a:lumMod val="50000"/>
                </a:schemeClr>
              </a:solidFill>
              <a:latin typeface="微软雅黑" charset="-122"/>
              <a:ea typeface="微软雅黑" charset="-122"/>
              <a:cs typeface="Open Sans Light" charset="0"/>
            </a:endParaRPr>
          </a:p>
        </p:txBody>
      </p:sp>
      <p:sp>
        <p:nvSpPr>
          <p:cNvPr id="36" name="Subtitle 2"/>
          <p:cNvSpPr txBox="1"/>
          <p:nvPr/>
        </p:nvSpPr>
        <p:spPr bwMode="auto">
          <a:xfrm>
            <a:off x="8919655" y="4933263"/>
            <a:ext cx="2750331" cy="78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a:lnSpc>
                <a:spcPct val="120000"/>
              </a:lnSpc>
              <a:buNone/>
            </a:pPr>
            <a:r>
              <a:rPr lang="zh-CN" altLang="en-US" sz="1800" b="1" dirty="0">
                <a:solidFill>
                  <a:schemeClr val="bg1">
                    <a:lumMod val="50000"/>
                  </a:schemeClr>
                </a:solidFill>
                <a:latin typeface="微软雅黑" charset="-122"/>
                <a:ea typeface="微软雅黑" charset="-122"/>
                <a:cs typeface="Lantinghei SC Demibold" charset="-122"/>
                <a:sym typeface="时尚中黑简体" charset="0"/>
              </a:rPr>
              <a:t>导致二次伤害：所有吃肉的鸟类完全绝迹。</a:t>
            </a:r>
            <a:endParaRPr lang="en-US" altLang="zh-CN" sz="1800" dirty="0">
              <a:solidFill>
                <a:schemeClr val="bg1">
                  <a:lumMod val="50000"/>
                </a:schemeClr>
              </a:solidFill>
              <a:latin typeface="微软雅黑" charset="-122"/>
              <a:ea typeface="微软雅黑" charset="-122"/>
              <a:cs typeface="Open Sans Light" charset="0"/>
            </a:endParaRPr>
          </a:p>
        </p:txBody>
      </p:sp>
      <p:pic>
        <p:nvPicPr>
          <p:cNvPr id="2" name="图片 1" descr="timg (8)"/>
          <p:cNvPicPr>
            <a:picLocks noChangeAspect="1"/>
          </p:cNvPicPr>
          <p:nvPr/>
        </p:nvPicPr>
        <p:blipFill>
          <a:blip r:embed="rId2"/>
          <a:srcRect t="53218" b="15746"/>
          <a:stretch>
            <a:fillRect/>
          </a:stretch>
        </p:blipFill>
        <p:spPr>
          <a:xfrm>
            <a:off x="-6985" y="-9525"/>
            <a:ext cx="12205970" cy="3077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 name="组合 37"/>
          <p:cNvGrpSpPr/>
          <p:nvPr/>
        </p:nvGrpSpPr>
        <p:grpSpPr>
          <a:xfrm>
            <a:off x="1313815" y="1053417"/>
            <a:ext cx="354563" cy="677408"/>
            <a:chOff x="0" y="-78772"/>
            <a:chExt cx="602082" cy="1150304"/>
          </a:xfrm>
          <a:solidFill>
            <a:schemeClr val="bg2">
              <a:lumMod val="25000"/>
            </a:schemeClr>
          </a:solidFill>
        </p:grpSpPr>
        <p:sp>
          <p:nvSpPr>
            <p:cNvPr id="36" name="任意多边形 35"/>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任意多边形 31"/>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1846580" y="2749550"/>
            <a:ext cx="3488055" cy="1770380"/>
          </a:xfrm>
          <a:prstGeom prst="rect">
            <a:avLst/>
          </a:prstGeom>
          <a:noFill/>
        </p:spPr>
        <p:txBody>
          <a:bodyPr wrap="square" rtlCol="0">
            <a:spAutoFit/>
          </a:bodyPr>
          <a:p>
            <a:pPr>
              <a:lnSpc>
                <a:spcPct val="130000"/>
              </a:lnSpc>
            </a:pPr>
            <a:r>
              <a:rPr lang="zh-CN" sz="2800" dirty="0">
                <a:solidFill>
                  <a:schemeClr val="bg2">
                    <a:lumMod val="25000"/>
                  </a:schemeClr>
                </a:solidFill>
                <a:latin typeface="微软雅黑" charset="-122"/>
                <a:ea typeface="微软雅黑" charset="-122"/>
              </a:rPr>
              <a:t>最终。这场瘟疫</a:t>
            </a:r>
            <a:endParaRPr lang="zh-CN" sz="2800" dirty="0">
              <a:solidFill>
                <a:schemeClr val="bg2">
                  <a:lumMod val="25000"/>
                </a:schemeClr>
              </a:solidFill>
              <a:latin typeface="微软雅黑" charset="-122"/>
              <a:ea typeface="微软雅黑" charset="-122"/>
            </a:endParaRPr>
          </a:p>
          <a:p>
            <a:pPr>
              <a:lnSpc>
                <a:spcPct val="130000"/>
              </a:lnSpc>
            </a:pPr>
            <a:r>
              <a:rPr lang="zh-CN" sz="2800" dirty="0">
                <a:solidFill>
                  <a:schemeClr val="bg2">
                    <a:lumMod val="25000"/>
                  </a:schemeClr>
                </a:solidFill>
                <a:latin typeface="微软雅黑" charset="-122"/>
                <a:ea typeface="微软雅黑" charset="-122"/>
              </a:rPr>
              <a:t>被希波克拉底用</a:t>
            </a:r>
            <a:endParaRPr lang="zh-CN" sz="2800" dirty="0">
              <a:solidFill>
                <a:schemeClr val="bg2">
                  <a:lumMod val="25000"/>
                </a:schemeClr>
              </a:solidFill>
              <a:latin typeface="微软雅黑" charset="-122"/>
              <a:ea typeface="微软雅黑" charset="-122"/>
            </a:endParaRPr>
          </a:p>
          <a:p>
            <a:pPr>
              <a:lnSpc>
                <a:spcPct val="130000"/>
              </a:lnSpc>
            </a:pPr>
            <a:r>
              <a:rPr lang="zh-CN" sz="2800" dirty="0">
                <a:solidFill>
                  <a:schemeClr val="bg2">
                    <a:lumMod val="25000"/>
                  </a:schemeClr>
                </a:solidFill>
                <a:latin typeface="微软雅黑" charset="-122"/>
                <a:ea typeface="微软雅黑" charset="-122"/>
              </a:rPr>
              <a:t>大火扑灭了。</a:t>
            </a:r>
            <a:endParaRPr lang="zh-CN" sz="2800" dirty="0">
              <a:solidFill>
                <a:schemeClr val="bg2">
                  <a:lumMod val="25000"/>
                </a:schemeClr>
              </a:solidFill>
              <a:latin typeface="微软雅黑" charset="-122"/>
              <a:ea typeface="微软雅黑" charset="-122"/>
            </a:endParaRPr>
          </a:p>
        </p:txBody>
      </p:sp>
      <p:sp>
        <p:nvSpPr>
          <p:cNvPr id="9" name="Rounded Rectangle 6"/>
          <p:cNvSpPr/>
          <p:nvPr/>
        </p:nvSpPr>
        <p:spPr>
          <a:xfrm>
            <a:off x="5517272" y="5276901"/>
            <a:ext cx="763730" cy="763730"/>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solidFill>
                <a:schemeClr val="bg2">
                  <a:lumMod val="25000"/>
                </a:schemeClr>
              </a:solidFill>
            </a:endParaRPr>
          </a:p>
        </p:txBody>
      </p:sp>
      <p:grpSp>
        <p:nvGrpSpPr>
          <p:cNvPr id="10" name="Group 33"/>
          <p:cNvGrpSpPr/>
          <p:nvPr/>
        </p:nvGrpSpPr>
        <p:grpSpPr>
          <a:xfrm>
            <a:off x="5680626" y="5457023"/>
            <a:ext cx="427344" cy="400362"/>
            <a:chOff x="5368132" y="3540125"/>
            <a:chExt cx="465138" cy="435769"/>
          </a:xfrm>
          <a:solidFill>
            <a:schemeClr val="bg1"/>
          </a:solidFill>
        </p:grpSpPr>
        <p:sp>
          <p:nvSpPr>
            <p:cNvPr id="1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sz="11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1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sz="1100">
                <a:solidFill>
                  <a:schemeClr val="bg2">
                    <a:lumMod val="25000"/>
                  </a:schemeClr>
                </a:solidFill>
                <a:effectLst>
                  <a:outerShdw blurRad="38100" dist="38100" dir="2700000" algn="tl">
                    <a:srgbClr val="000000"/>
                  </a:outerShdw>
                </a:effectLst>
                <a:latin typeface="Gill Sans" charset="0"/>
                <a:sym typeface="Gill Sans" charset="0"/>
              </a:endParaRPr>
            </a:p>
          </p:txBody>
        </p:sp>
      </p:grpSp>
      <p:sp>
        <p:nvSpPr>
          <p:cNvPr id="13" name="Rounded Rectangle 8"/>
          <p:cNvSpPr/>
          <p:nvPr/>
        </p:nvSpPr>
        <p:spPr>
          <a:xfrm>
            <a:off x="2721310" y="5276901"/>
            <a:ext cx="763730" cy="76373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solidFill>
                <a:schemeClr val="bg2">
                  <a:lumMod val="25000"/>
                </a:schemeClr>
              </a:solidFill>
            </a:endParaRPr>
          </a:p>
        </p:txBody>
      </p:sp>
      <p:grpSp>
        <p:nvGrpSpPr>
          <p:cNvPr id="14" name="Group 36"/>
          <p:cNvGrpSpPr/>
          <p:nvPr/>
        </p:nvGrpSpPr>
        <p:grpSpPr>
          <a:xfrm>
            <a:off x="2956836" y="5430005"/>
            <a:ext cx="293161" cy="427344"/>
            <a:chOff x="3582988" y="3510757"/>
            <a:chExt cx="319088" cy="465138"/>
          </a:xfrm>
          <a:solidFill>
            <a:schemeClr val="bg1"/>
          </a:solidFill>
        </p:grpSpPr>
        <p:sp>
          <p:nvSpPr>
            <p:cNvPr id="15"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a:solidFill>
                  <a:schemeClr val="bg2">
                    <a:lumMod val="25000"/>
                  </a:schemeClr>
                </a:solidFill>
                <a:sym typeface="Gill Sans" charset="0"/>
              </a:endParaRPr>
            </a:p>
          </p:txBody>
        </p:sp>
        <p:sp>
          <p:nvSpPr>
            <p:cNvPr id="16"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p>
              <a:pPr algn="ctr" defTabSz="171450" fontAlgn="base" hangingPunct="0">
                <a:spcBef>
                  <a:spcPct val="0"/>
                </a:spcBef>
                <a:spcAft>
                  <a:spcPct val="0"/>
                </a:spcAft>
              </a:pPr>
              <a:endParaRPr lang="en-US">
                <a:solidFill>
                  <a:schemeClr val="bg2">
                    <a:lumMod val="25000"/>
                  </a:schemeClr>
                </a:solidFill>
                <a:sym typeface="Gill Sans" charset="0"/>
              </a:endParaRPr>
            </a:p>
          </p:txBody>
        </p:sp>
      </p:grpSp>
      <p:sp>
        <p:nvSpPr>
          <p:cNvPr id="17" name="Rounded Rectangle 14"/>
          <p:cNvSpPr/>
          <p:nvPr/>
        </p:nvSpPr>
        <p:spPr>
          <a:xfrm>
            <a:off x="8049074" y="5276901"/>
            <a:ext cx="763730" cy="76373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solidFill>
                <a:schemeClr val="bg2">
                  <a:lumMod val="25000"/>
                </a:schemeClr>
              </a:solidFill>
            </a:endParaRPr>
          </a:p>
        </p:txBody>
      </p:sp>
      <p:sp>
        <p:nvSpPr>
          <p:cNvPr id="18" name="AutoShape 139"/>
          <p:cNvSpPr/>
          <p:nvPr/>
        </p:nvSpPr>
        <p:spPr bwMode="auto">
          <a:xfrm>
            <a:off x="8215807" y="5458584"/>
            <a:ext cx="426615" cy="413489"/>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19050" tIns="19050" rIns="19050" bIns="19050" anchor="ctr"/>
          <a:p>
            <a:pPr algn="ctr" defTabSz="171450" fontAlgn="base" hangingPunct="0">
              <a:spcBef>
                <a:spcPct val="0"/>
              </a:spcBef>
              <a:spcAft>
                <a:spcPct val="0"/>
              </a:spcAft>
            </a:pPr>
            <a:endParaRPr lang="en-US" sz="11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4" name="文本框 3"/>
          <p:cNvSpPr txBox="1"/>
          <p:nvPr/>
        </p:nvSpPr>
        <p:spPr>
          <a:xfrm>
            <a:off x="1792605" y="1100455"/>
            <a:ext cx="4261485" cy="583565"/>
          </a:xfrm>
          <a:prstGeom prst="rect">
            <a:avLst/>
          </a:prstGeom>
          <a:noFill/>
        </p:spPr>
        <p:txBody>
          <a:bodyPr wrap="square" rtlCol="0">
            <a:spAutoFit/>
          </a:bodyPr>
          <a:p>
            <a:r>
              <a:rPr lang="en-US" altLang="zh-CN" sz="3200" dirty="0">
                <a:solidFill>
                  <a:srgbClr val="43536A"/>
                </a:solidFill>
                <a:latin typeface="Helvetica" pitchFamily="34" charset="0"/>
              </a:rPr>
              <a:t>3.	</a:t>
            </a:r>
            <a:r>
              <a:rPr lang="zh-CN" altLang="en-US" sz="3200" b="1" dirty="0">
                <a:solidFill>
                  <a:srgbClr val="43536A"/>
                </a:solidFill>
                <a:latin typeface="Helvetica" pitchFamily="34" charset="0"/>
              </a:rPr>
              <a:t>瘟疫的终结</a:t>
            </a:r>
            <a:endParaRPr lang="zh-CN" altLang="en-US" sz="3200" b="1" dirty="0">
              <a:solidFill>
                <a:srgbClr val="43536A"/>
              </a:solidFill>
              <a:latin typeface="Helvetica" pitchFamily="34" charset="0"/>
            </a:endParaRPr>
          </a:p>
        </p:txBody>
      </p:sp>
      <p:sp>
        <p:nvSpPr>
          <p:cNvPr id="26" name="文本框 25"/>
          <p:cNvSpPr txBox="1"/>
          <p:nvPr/>
        </p:nvSpPr>
        <p:spPr>
          <a:xfrm>
            <a:off x="7967980" y="2350770"/>
            <a:ext cx="1597025" cy="398780"/>
          </a:xfrm>
          <a:prstGeom prst="rect">
            <a:avLst/>
          </a:prstGeom>
          <a:noFill/>
        </p:spPr>
        <p:txBody>
          <a:bodyPr wrap="square" rtlCol="0">
            <a:spAutoFit/>
          </a:bodyPr>
          <a:lstStyle/>
          <a:p>
            <a:pPr algn="ctr"/>
            <a:r>
              <a:rPr lang="zh-CN" altLang="en-US" sz="2000" b="1" dirty="0">
                <a:solidFill>
                  <a:schemeClr val="bg1">
                    <a:lumMod val="50000"/>
                  </a:schemeClr>
                </a:solidFill>
                <a:latin typeface="微软雅黑" charset="-122"/>
                <a:ea typeface="微软雅黑" charset="-122"/>
                <a:cs typeface="Lantinghei SC Demibold" charset="-122"/>
                <a:sym typeface="时尚中黑简体" charset="0"/>
              </a:rPr>
              <a:t>希波克拉底</a:t>
            </a:r>
            <a:endParaRPr lang="zh-CN" altLang="en-US" sz="2000" dirty="0">
              <a:solidFill>
                <a:schemeClr val="bg1">
                  <a:lumMod val="50000"/>
                </a:schemeClr>
              </a:solidFill>
              <a:latin typeface="Helvetica" pitchFamily="34" charset="0"/>
            </a:endParaRPr>
          </a:p>
        </p:txBody>
      </p:sp>
      <p:sp>
        <p:nvSpPr>
          <p:cNvPr id="21" name="Subtitle 2"/>
          <p:cNvSpPr txBox="1"/>
          <p:nvPr/>
        </p:nvSpPr>
        <p:spPr bwMode="auto">
          <a:xfrm>
            <a:off x="6480175" y="2749550"/>
            <a:ext cx="4462780" cy="225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20000"/>
              </a:lnSpc>
              <a:buFontTx/>
              <a:buNone/>
            </a:pP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希波克拉底（古希腊文：Ἱπποκράτης，前460年——前370年）为古希腊伯里克利时代的医师，被西方尊为“医学之父”，西方医学奠基人。</a:t>
            </a:r>
            <a:endParaRPr lang="zh-CN" altLang="en-US" sz="1400" b="1" dirty="0">
              <a:solidFill>
                <a:schemeClr val="bg1">
                  <a:lumMod val="50000"/>
                </a:schemeClr>
              </a:solidFill>
              <a:latin typeface="微软雅黑" charset="-122"/>
              <a:ea typeface="微软雅黑" charset="-122"/>
              <a:cs typeface="Lantinghei SC Demibold" charset="-122"/>
              <a:sym typeface="时尚中黑简体" charset="0"/>
            </a:endParaRPr>
          </a:p>
          <a:p>
            <a:pPr algn="ctr" eaLnBrk="1" hangingPunct="1">
              <a:lnSpc>
                <a:spcPct val="120000"/>
              </a:lnSpc>
              <a:buFontTx/>
              <a:buNone/>
            </a:pPr>
            <a:r>
              <a:rPr lang="zh-CN" altLang="en-US" sz="1400" b="1" dirty="0">
                <a:solidFill>
                  <a:schemeClr val="bg1">
                    <a:lumMod val="50000"/>
                  </a:schemeClr>
                </a:solidFill>
                <a:latin typeface="微软雅黑" charset="-122"/>
                <a:ea typeface="微软雅黑" charset="-122"/>
                <a:cs typeface="Lantinghei SC Demibold" charset="-122"/>
                <a:sym typeface="时尚中黑简体" charset="0"/>
              </a:rPr>
              <a:t>提出“体液学说”，他的医学观点对以后西方医学的发展有巨大影响。《希波克拉底誓言》是希波克拉底警诫人类的古希腊职业道德的圣典，他向医学界发出的行业道德倡议书，是从医人员入学第一课要学的重要内容，也是全社会所有职业人员言行自律的要求。</a:t>
            </a:r>
            <a:endParaRPr lang="zh-CN" altLang="en-US" sz="1400" b="1" dirty="0">
              <a:solidFill>
                <a:schemeClr val="bg1">
                  <a:lumMod val="50000"/>
                </a:schemeClr>
              </a:solidFill>
              <a:latin typeface="微软雅黑" charset="-122"/>
              <a:ea typeface="微软雅黑" charset="-122"/>
              <a:cs typeface="Lantinghei SC Demibold" charset="-122"/>
              <a:sym typeface="时尚中黑简体" charset="0"/>
            </a:endParaRPr>
          </a:p>
        </p:txBody>
      </p:sp>
      <p:pic>
        <p:nvPicPr>
          <p:cNvPr id="20" name="图片 19" descr="58ee3d6d55fbb2fb99453aa34a4a20a44623dc11"/>
          <p:cNvPicPr>
            <a:picLocks noChangeAspect="1"/>
          </p:cNvPicPr>
          <p:nvPr/>
        </p:nvPicPr>
        <p:blipFill>
          <a:blip r:embed="rId1"/>
          <a:srcRect b="23807"/>
          <a:stretch>
            <a:fillRect/>
          </a:stretch>
        </p:blipFill>
        <p:spPr>
          <a:xfrm>
            <a:off x="8114030" y="984885"/>
            <a:ext cx="1195070" cy="117157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288" y="0"/>
            <a:ext cx="12192000" cy="6858000"/>
          </a:xfrm>
          <a:prstGeom prst="rect">
            <a:avLst/>
          </a:prstGeom>
          <a:solidFill>
            <a:schemeClr val="accent1">
              <a:lumMod val="50000"/>
              <a:alpha val="48000"/>
            </a:schemeClr>
          </a:solidFill>
          <a:ln>
            <a:solidFill>
              <a:srgbClr val="32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Shape 2629"/>
          <p:cNvSpPr/>
          <p:nvPr/>
        </p:nvSpPr>
        <p:spPr>
          <a:xfrm>
            <a:off x="5480946" y="3929677"/>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rgbClr val="43536A"/>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charset="0"/>
                <a:ea typeface="Gill Sans" charset="0"/>
                <a:cs typeface="Gill Sans" charset="0"/>
                <a:sym typeface="Gill Sans" charset="0"/>
              </a:defRPr>
            </a:pPr>
            <a:endParaRPr sz="1500" dirty="0">
              <a:solidFill>
                <a:schemeClr val="bg1"/>
              </a:solidFill>
              <a:latin typeface="Source Sans Pro Light" charset="0"/>
              <a:ea typeface="Source Sans Pro Light" charset="0"/>
              <a:cs typeface="Source Sans Pro Light" charset="0"/>
            </a:endParaRPr>
          </a:p>
        </p:txBody>
      </p:sp>
      <p:sp>
        <p:nvSpPr>
          <p:cNvPr id="32" name="Shape 2840"/>
          <p:cNvSpPr/>
          <p:nvPr/>
        </p:nvSpPr>
        <p:spPr>
          <a:xfrm>
            <a:off x="5476196" y="5334919"/>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rgbClr val="43536A"/>
          </a:solidFill>
          <a:ln w="12700">
            <a:miter lim="400000"/>
          </a:ln>
        </p:spPr>
        <p:txBody>
          <a:bodyPr lIns="19045" tIns="19045" rIns="19045" bIns="19045" anchor="ctr"/>
          <a:lstStyle/>
          <a:p>
            <a:pPr defTabSz="227965">
              <a:defRPr sz="3000" cap="none">
                <a:solidFill>
                  <a:srgbClr val="FFFFFF"/>
                </a:solidFill>
                <a:effectLst>
                  <a:outerShdw blurRad="38100" dist="12700" dir="5400000" rotWithShape="0">
                    <a:srgbClr val="000000">
                      <a:alpha val="50000"/>
                    </a:srgbClr>
                  </a:outerShdw>
                </a:effectLst>
                <a:latin typeface="Gill Sans" charset="0"/>
                <a:ea typeface="Gill Sans" charset="0"/>
                <a:cs typeface="Gill Sans" charset="0"/>
                <a:sym typeface="Gill Sans" charset="0"/>
              </a:defRPr>
            </a:pPr>
            <a:endParaRPr sz="1500" dirty="0">
              <a:solidFill>
                <a:schemeClr val="bg1"/>
              </a:solidFill>
              <a:latin typeface="Source Sans Pro Light" charset="0"/>
              <a:ea typeface="Source Sans Pro Light" charset="0"/>
              <a:cs typeface="Source Sans Pro Light" charset="0"/>
            </a:endParaRPr>
          </a:p>
        </p:txBody>
      </p:sp>
      <p:sp>
        <p:nvSpPr>
          <p:cNvPr id="71" name="Subtitle 2"/>
          <p:cNvSpPr txBox="1"/>
          <p:nvPr/>
        </p:nvSpPr>
        <p:spPr>
          <a:xfrm>
            <a:off x="5279530" y="2099458"/>
            <a:ext cx="5929031" cy="300438"/>
          </a:xfrm>
          <a:prstGeom prst="rect">
            <a:avLst/>
          </a:prstGeom>
        </p:spPr>
        <p:txBody>
          <a:bodyPr vert="horz" wrap="square" lIns="108745" tIns="54373" rIns="108745" bIns="54373" rtlCol="0">
            <a:spAutoFit/>
          </a:bodyPr>
          <a:lstStyle>
            <a:lvl1pPr marL="0" indent="0" algn="ctr" defTabSz="1087120" rtl="0" eaLnBrk="1" latinLnBrk="0" hangingPunct="1">
              <a:lnSpc>
                <a:spcPct val="120000"/>
              </a:lnSpc>
              <a:spcBef>
                <a:spcPct val="20000"/>
              </a:spcBef>
              <a:buFont typeface="Arial" charset="0"/>
              <a:buNone/>
              <a:defRPr sz="2400" kern="1200">
                <a:solidFill>
                  <a:schemeClr val="tx2"/>
                </a:solidFill>
                <a:latin typeface="Open Sans Light" charset="0"/>
                <a:ea typeface="+mn-ea"/>
                <a:cs typeface="Open Sans Light" charset="0"/>
              </a:defRPr>
            </a:lvl1pPr>
            <a:lvl2pPr marL="108775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2pPr>
            <a:lvl3pPr marL="217551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3pPr>
            <a:lvl4pPr marL="3262630"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4pPr>
            <a:lvl5pPr marL="4350385" indent="0" algn="ctr" defTabSz="1087120" rtl="0" eaLnBrk="1" latinLnBrk="0" hangingPunct="1">
              <a:lnSpc>
                <a:spcPct val="130000"/>
              </a:lnSpc>
              <a:spcBef>
                <a:spcPct val="20000"/>
              </a:spcBef>
              <a:buFont typeface="Arial" charset="0"/>
              <a:buNone/>
              <a:defRPr sz="3200" kern="1200">
                <a:solidFill>
                  <a:schemeClr val="tx1">
                    <a:tint val="75000"/>
                  </a:schemeClr>
                </a:solidFill>
                <a:latin typeface="Open Sans"/>
                <a:ea typeface="+mn-ea"/>
                <a:cs typeface="Open Sans"/>
              </a:defRPr>
            </a:lvl5pPr>
            <a:lvl6pPr marL="543814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6pPr>
            <a:lvl7pPr marL="652589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7pPr>
            <a:lvl8pPr marL="7613650"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8pPr>
            <a:lvl9pPr marL="8701405" indent="0" algn="ctr" defTabSz="1087120" rtl="0" eaLnBrk="1" latinLnBrk="0" hangingPunct="1">
              <a:spcBef>
                <a:spcPct val="20000"/>
              </a:spcBef>
              <a:buFont typeface="Arial" charset="0"/>
              <a:buNone/>
              <a:defRPr sz="4800" kern="1200">
                <a:solidFill>
                  <a:schemeClr val="tx1">
                    <a:tint val="75000"/>
                  </a:schemeClr>
                </a:solidFill>
                <a:latin typeface="+mn-lt"/>
                <a:ea typeface="+mn-ea"/>
                <a:cs typeface="+mn-cs"/>
              </a:defRPr>
            </a:lvl9pPr>
          </a:lstStyle>
          <a:p>
            <a:pPr algn="l">
              <a:lnSpc>
                <a:spcPts val="1325"/>
              </a:lnSpc>
            </a:pPr>
            <a:r>
              <a:rPr lang="zh-CN" altLang="en-US" sz="2000" dirty="0">
                <a:solidFill>
                  <a:schemeClr val="bg1"/>
                </a:solidFill>
                <a:latin typeface="Source Sans Pro" charset="0"/>
                <a:ea typeface="Source Sans Pro" charset="0"/>
                <a:cs typeface="Source Sans Pro" charset="0"/>
              </a:rPr>
              <a:t>瘟疫的共同点：</a:t>
            </a:r>
            <a:endParaRPr lang="en-US" sz="2000" dirty="0">
              <a:solidFill>
                <a:schemeClr val="bg1"/>
              </a:solidFill>
              <a:latin typeface="Source Sans Pro" charset="0"/>
              <a:ea typeface="Source Sans Pro" charset="0"/>
              <a:cs typeface="Source Sans Pro" charset="0"/>
            </a:endParaRPr>
          </a:p>
        </p:txBody>
      </p:sp>
      <p:pic>
        <p:nvPicPr>
          <p:cNvPr id="3" name="图片占位符 2"/>
          <p:cNvPicPr>
            <a:picLocks noGrp="1" noChangeAspect="1"/>
          </p:cNvPicPr>
          <p:nvPr>
            <p:ph type="pic" sz="quarter" idx="50"/>
          </p:nvPr>
        </p:nvPicPr>
        <p:blipFill>
          <a:blip r:embed="rId1">
            <a:extLst>
              <a:ext uri="{28A0092B-C50C-407E-A947-70E740481C1C}">
                <a14:useLocalDpi xmlns:a14="http://schemas.microsoft.com/office/drawing/2010/main" val="0"/>
              </a:ext>
            </a:extLst>
          </a:blip>
          <a:srcRect l="29240" r="29240"/>
          <a:stretch>
            <a:fillRect/>
          </a:stretch>
        </p:blipFill>
        <p:spPr/>
      </p:pic>
      <p:sp>
        <p:nvSpPr>
          <p:cNvPr id="40" name="文本框 39"/>
          <p:cNvSpPr txBox="1"/>
          <p:nvPr/>
        </p:nvSpPr>
        <p:spPr>
          <a:xfrm>
            <a:off x="5222946" y="1332216"/>
            <a:ext cx="3021101" cy="417871"/>
          </a:xfrm>
          <a:prstGeom prst="rect">
            <a:avLst/>
          </a:prstGeom>
          <a:noFill/>
        </p:spPr>
        <p:txBody>
          <a:bodyPr wrap="square" rtlCol="0" anchor="ctr">
            <a:spAutoFit/>
          </a:bodyPr>
          <a:lstStyle/>
          <a:p>
            <a:pPr>
              <a:lnSpc>
                <a:spcPct val="110000"/>
              </a:lnSpc>
            </a:pPr>
            <a:r>
              <a:rPr kumimoji="1" lang="zh-CN" altLang="en-US" sz="2065" b="1" dirty="0">
                <a:solidFill>
                  <a:schemeClr val="bg1"/>
                </a:solidFill>
                <a:latin typeface="微软雅黑" charset="-122"/>
                <a:ea typeface="微软雅黑" charset="-122"/>
                <a:cs typeface="微软雅黑" charset="-122"/>
              </a:rPr>
              <a:t>美国学者 贾雷德</a:t>
            </a:r>
            <a:r>
              <a:rPr kumimoji="1" lang="en-US" altLang="zh-CN" sz="2065" b="1" dirty="0">
                <a:solidFill>
                  <a:schemeClr val="bg1"/>
                </a:solidFill>
                <a:latin typeface="微软雅黑" charset="-122"/>
                <a:ea typeface="微软雅黑" charset="-122"/>
                <a:cs typeface="微软雅黑" charset="-122"/>
              </a:rPr>
              <a:t>·</a:t>
            </a:r>
            <a:r>
              <a:rPr kumimoji="1" lang="zh-CN" altLang="en-US" sz="2065" b="1" dirty="0">
                <a:solidFill>
                  <a:schemeClr val="bg1"/>
                </a:solidFill>
                <a:latin typeface="微软雅黑" charset="-122"/>
                <a:ea typeface="微软雅黑" charset="-122"/>
                <a:cs typeface="微软雅黑" charset="-122"/>
              </a:rPr>
              <a:t>戴蒙德</a:t>
            </a:r>
            <a:endParaRPr kumimoji="1" lang="zh-CN" altLang="en-US" sz="2065" b="1" dirty="0">
              <a:solidFill>
                <a:schemeClr val="bg1"/>
              </a:solidFill>
              <a:latin typeface="微软雅黑" charset="-122"/>
              <a:ea typeface="微软雅黑" charset="-122"/>
              <a:cs typeface="微软雅黑" charset="-122"/>
            </a:endParaRPr>
          </a:p>
        </p:txBody>
      </p:sp>
      <p:sp>
        <p:nvSpPr>
          <p:cNvPr id="41" name="Subtitle 2"/>
          <p:cNvSpPr txBox="1"/>
          <p:nvPr/>
        </p:nvSpPr>
        <p:spPr bwMode="auto">
          <a:xfrm>
            <a:off x="5045286" y="2674118"/>
            <a:ext cx="6397521" cy="3069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993" tIns="72497" rIns="144993" bIns="72497">
            <a:spAutoFit/>
          </a:bodyPr>
          <a:lstStyle>
            <a:lvl1pPr defTabSz="1087120">
              <a:spcBef>
                <a:spcPct val="20000"/>
              </a:spcBef>
              <a:buChar char="•"/>
              <a:defRPr sz="3200">
                <a:solidFill>
                  <a:schemeClr val="tx1"/>
                </a:solidFill>
                <a:latin typeface="Arial" charset="0"/>
                <a:ea typeface="宋体" charset="-122"/>
              </a:defRPr>
            </a:lvl1pPr>
            <a:lvl2pPr marL="1087755" indent="-285750" defTabSz="1087120">
              <a:spcBef>
                <a:spcPct val="20000"/>
              </a:spcBef>
              <a:buChar char="–"/>
              <a:defRPr sz="2800">
                <a:solidFill>
                  <a:schemeClr val="tx1"/>
                </a:solidFill>
                <a:latin typeface="Arial" charset="0"/>
                <a:ea typeface="宋体" charset="-122"/>
              </a:defRPr>
            </a:lvl2pPr>
            <a:lvl3pPr marL="2174875" indent="-228600" defTabSz="1087120">
              <a:spcBef>
                <a:spcPct val="20000"/>
              </a:spcBef>
              <a:buChar char="•"/>
              <a:defRPr sz="2400">
                <a:solidFill>
                  <a:schemeClr val="tx1"/>
                </a:solidFill>
                <a:latin typeface="Arial" charset="0"/>
                <a:ea typeface="宋体" charset="-122"/>
              </a:defRPr>
            </a:lvl3pPr>
            <a:lvl4pPr marL="3262630" indent="-228600" defTabSz="1087120">
              <a:spcBef>
                <a:spcPct val="20000"/>
              </a:spcBef>
              <a:buChar char="–"/>
              <a:defRPr sz="2000">
                <a:solidFill>
                  <a:schemeClr val="tx1"/>
                </a:solidFill>
                <a:latin typeface="Arial" charset="0"/>
                <a:ea typeface="宋体" charset="-122"/>
              </a:defRPr>
            </a:lvl4pPr>
            <a:lvl5pPr marL="4349750" indent="-228600" defTabSz="1087120">
              <a:spcBef>
                <a:spcPct val="20000"/>
              </a:spcBef>
              <a:buChar char="»"/>
              <a:defRPr sz="2000">
                <a:solidFill>
                  <a:schemeClr val="tx1"/>
                </a:solidFill>
                <a:latin typeface="Arial" charset="0"/>
                <a:ea typeface="宋体" charset="-122"/>
              </a:defRPr>
            </a:lvl5pPr>
            <a:lvl6pPr marL="4806950" indent="-228600" defTabSz="1087120" eaLnBrk="0" fontAlgn="base" hangingPunct="0">
              <a:spcBef>
                <a:spcPct val="20000"/>
              </a:spcBef>
              <a:spcAft>
                <a:spcPct val="0"/>
              </a:spcAft>
              <a:buChar char="»"/>
              <a:defRPr sz="2000">
                <a:solidFill>
                  <a:schemeClr val="tx1"/>
                </a:solidFill>
                <a:latin typeface="Arial" charset="0"/>
                <a:ea typeface="宋体" charset="-122"/>
              </a:defRPr>
            </a:lvl6pPr>
            <a:lvl7pPr marL="5264150" indent="-228600" defTabSz="1087120" eaLnBrk="0" fontAlgn="base" hangingPunct="0">
              <a:spcBef>
                <a:spcPct val="20000"/>
              </a:spcBef>
              <a:spcAft>
                <a:spcPct val="0"/>
              </a:spcAft>
              <a:buChar char="»"/>
              <a:defRPr sz="2000">
                <a:solidFill>
                  <a:schemeClr val="tx1"/>
                </a:solidFill>
                <a:latin typeface="Arial" charset="0"/>
                <a:ea typeface="宋体" charset="-122"/>
              </a:defRPr>
            </a:lvl7pPr>
            <a:lvl8pPr marL="5721350" indent="-228600" defTabSz="1087120" eaLnBrk="0" fontAlgn="base" hangingPunct="0">
              <a:spcBef>
                <a:spcPct val="20000"/>
              </a:spcBef>
              <a:spcAft>
                <a:spcPct val="0"/>
              </a:spcAft>
              <a:buChar char="»"/>
              <a:defRPr sz="2000">
                <a:solidFill>
                  <a:schemeClr val="tx1"/>
                </a:solidFill>
                <a:latin typeface="Arial" charset="0"/>
                <a:ea typeface="宋体" charset="-122"/>
              </a:defRPr>
            </a:lvl8pPr>
            <a:lvl9pPr marL="6178550" indent="-228600" defTabSz="108712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20000"/>
              </a:lnSpc>
              <a:buNone/>
            </a:pPr>
            <a:r>
              <a:rPr lang="zh-CN" altLang="en-US" sz="2000" b="1" dirty="0">
                <a:solidFill>
                  <a:schemeClr val="bg1"/>
                </a:solidFill>
                <a:latin typeface="微软雅黑" charset="-122"/>
                <a:ea typeface="微软雅黑" charset="-122"/>
                <a:cs typeface="Lantinghei SC Demibold" charset="-122"/>
                <a:sym typeface="时尚中黑简体" charset="0"/>
              </a:rPr>
              <a:t>“首先，它们从一个受感染的人迅速而高效地传染给近旁健康的人，使整个人口在很短时间内受到感染。其次，它们都是‘急性’病：在很短时间内，你要么死掉，要么完全康复。第三，我们当中的确获得康复的那些幸运的人产生了抗体，使我们在很长时间内，也可能是一辈子不用担心这种病会复发。最后，这些病往往只在人类中传播：引起这些病的病菌往往是生活在土壤中或其它动物身上。”</a:t>
            </a:r>
            <a:endParaRPr lang="en-US" altLang="zh-CN" sz="2000" dirty="0">
              <a:solidFill>
                <a:schemeClr val="bg1"/>
              </a:solidFill>
              <a:latin typeface="微软雅黑" charset="-122"/>
              <a:ea typeface="微软雅黑" charset="-122"/>
              <a:cs typeface="Open Sans Light" charset="0"/>
            </a:endParaRPr>
          </a:p>
        </p:txBody>
      </p:sp>
      <p:pic>
        <p:nvPicPr>
          <p:cNvPr id="2" name="图片 1" descr="timg (9)"/>
          <p:cNvPicPr>
            <a:picLocks noChangeAspect="1"/>
          </p:cNvPicPr>
          <p:nvPr/>
        </p:nvPicPr>
        <p:blipFill>
          <a:blip r:embed="rId2"/>
          <a:srcRect l="33540" t="-175" r="28938" b="267"/>
          <a:stretch>
            <a:fillRect/>
          </a:stretch>
        </p:blipFill>
        <p:spPr>
          <a:xfrm>
            <a:off x="0" y="0"/>
            <a:ext cx="4577080" cy="689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rot="13500000" flipV="1">
            <a:off x="2627144" y="-4018022"/>
            <a:ext cx="6937712" cy="6937712"/>
          </a:xfrm>
          <a:prstGeom prst="rtTriangle">
            <a:avLst/>
          </a:prstGeom>
          <a:solidFill>
            <a:schemeClr val="tx1">
              <a:lumMod val="85000"/>
              <a:lumOff val="15000"/>
            </a:schemeClr>
          </a:solidFill>
          <a:ln>
            <a:solidFill>
              <a:srgbClr val="435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直角三角形 2"/>
          <p:cNvSpPr/>
          <p:nvPr/>
        </p:nvSpPr>
        <p:spPr>
          <a:xfrm rot="8100000">
            <a:off x="6210755" y="3288880"/>
            <a:ext cx="4563208" cy="456320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PA_文本框 9"/>
          <p:cNvSpPr txBox="1"/>
          <p:nvPr>
            <p:custDataLst>
              <p:tags r:id="rId1"/>
            </p:custDataLst>
          </p:nvPr>
        </p:nvSpPr>
        <p:spPr>
          <a:xfrm>
            <a:off x="7422075" y="3802540"/>
            <a:ext cx="2140568" cy="1107996"/>
          </a:xfrm>
          <a:prstGeom prst="rect">
            <a:avLst/>
          </a:prstGeom>
          <a:noFill/>
        </p:spPr>
        <p:txBody>
          <a:bodyPr wrap="square" rtlCol="0">
            <a:spAutoFit/>
          </a:bodyPr>
          <a:lstStyle/>
          <a:p>
            <a:pPr algn="ctr"/>
            <a:r>
              <a:rPr lang="en-US" altLang="zh-CN" sz="6600" dirty="0">
                <a:solidFill>
                  <a:prstClr val="white"/>
                </a:solidFill>
                <a:latin typeface="微软雅黑" charset="-122"/>
                <a:ea typeface="微软雅黑" charset="-122"/>
              </a:rPr>
              <a:t>02</a:t>
            </a:r>
            <a:endParaRPr lang="zh-CN" altLang="en-US" sz="6600" dirty="0">
              <a:solidFill>
                <a:prstClr val="white"/>
              </a:solidFill>
              <a:latin typeface="微软雅黑" charset="-122"/>
              <a:ea typeface="微软雅黑" charset="-122"/>
            </a:endParaRPr>
          </a:p>
        </p:txBody>
      </p:sp>
      <p:sp>
        <p:nvSpPr>
          <p:cNvPr id="9" name="TextBox 76"/>
          <p:cNvSpPr txBox="1"/>
          <p:nvPr/>
        </p:nvSpPr>
        <p:spPr>
          <a:xfrm>
            <a:off x="4350805" y="451957"/>
            <a:ext cx="3357715" cy="830997"/>
          </a:xfrm>
          <a:prstGeom prst="rect">
            <a:avLst/>
          </a:prstGeom>
          <a:noFill/>
        </p:spPr>
        <p:txBody>
          <a:bodyPr wrap="none" rtlCol="0">
            <a:spAutoFit/>
          </a:bodyPr>
          <a:lstStyle/>
          <a:p>
            <a:pPr algn="ctr"/>
            <a:r>
              <a:rPr lang="en-US" altLang="zh-CN" sz="4800" dirty="0">
                <a:solidFill>
                  <a:schemeClr val="bg1"/>
                </a:solidFill>
                <a:latin typeface="微软雅黑" charset="-122"/>
                <a:ea typeface="微软雅黑" charset="-122"/>
              </a:rPr>
              <a:t>PART TWO</a:t>
            </a:r>
            <a:endParaRPr lang="zh-CN" altLang="en-US" sz="4800" dirty="0">
              <a:solidFill>
                <a:schemeClr val="bg1"/>
              </a:solidFill>
              <a:latin typeface="微软雅黑" charset="-122"/>
              <a:ea typeface="微软雅黑" charset="-122"/>
            </a:endParaRPr>
          </a:p>
        </p:txBody>
      </p:sp>
      <p:sp>
        <p:nvSpPr>
          <p:cNvPr id="10" name="文本框 9"/>
          <p:cNvSpPr txBox="1"/>
          <p:nvPr/>
        </p:nvSpPr>
        <p:spPr>
          <a:xfrm>
            <a:off x="4155356" y="1450055"/>
            <a:ext cx="3967565" cy="523220"/>
          </a:xfrm>
          <a:prstGeom prst="rect">
            <a:avLst/>
          </a:prstGeom>
          <a:noFill/>
        </p:spPr>
        <p:txBody>
          <a:bodyPr wrap="square" rtlCol="0">
            <a:spAutoFit/>
          </a:bodyPr>
          <a:lstStyle/>
          <a:p>
            <a:r>
              <a:rPr kumimoji="1" lang="zh-CN" altLang="en-US" sz="2800" dirty="0">
                <a:solidFill>
                  <a:schemeClr val="bg1"/>
                </a:solidFill>
                <a:latin typeface="Yuanti SC" charset="-122"/>
                <a:ea typeface="Yuanti SC" charset="-122"/>
                <a:cs typeface="Yuanti SC" charset="-122"/>
              </a:rPr>
              <a:t>瘟疫在雅典爆发的原因</a:t>
            </a:r>
            <a:endParaRPr kumimoji="1" lang="zh-CN" altLang="en-US" sz="2800" dirty="0">
              <a:solidFill>
                <a:schemeClr val="bg1"/>
              </a:solidFill>
              <a:latin typeface="Yuanti SC" charset="-122"/>
              <a:ea typeface="Yuanti SC" charset="-122"/>
              <a:cs typeface="Yuanti SC" charset="-122"/>
            </a:endParaRPr>
          </a:p>
        </p:txBody>
      </p:sp>
      <p:pic>
        <p:nvPicPr>
          <p:cNvPr id="2" name="图片 1" descr="timg (3)"/>
          <p:cNvPicPr>
            <a:picLocks noChangeAspect="1"/>
          </p:cNvPicPr>
          <p:nvPr/>
        </p:nvPicPr>
        <p:blipFill>
          <a:blip r:embed="rId2"/>
          <a:srcRect l="-965" t="-25704" r="-672" b="25977"/>
          <a:stretch>
            <a:fillRect/>
          </a:stretch>
        </p:blipFill>
        <p:spPr>
          <a:xfrm>
            <a:off x="-998855" y="2688590"/>
            <a:ext cx="7488555" cy="4180840"/>
          </a:xfrm>
          <a:prstGeom prst="triangle">
            <a:avLst/>
          </a:prstGeom>
        </p:spPr>
      </p:pic>
    </p:spTree>
  </p:cSld>
  <p:clrMapOvr>
    <a:masterClrMapping/>
  </p:clrMapOvr>
  <mc:AlternateContent xmlns:mc="http://schemas.openxmlformats.org/markup-compatibility/2006">
    <mc:Choice xmlns:p14="http://schemas.microsoft.com/office/powerpoint/2010/main" Requires="p14">
      <p:transition spd="slow" p14:dur="175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animBg="1"/>
      <p:bldP spid="8" grpId="0"/>
      <p:bldP spid="9" grpId="0"/>
      <p:bldP spid="10"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0CECE"/>
        </a:solidFill>
        <a:ln>
          <a:noFill/>
        </a:ln>
      </a:spPr>
      <a:bodyPr rtlCol="0" anchor="ctr"/>
      <a:lstStyle>
        <a:defPPr algn="ctr">
          <a:defRPr lang="zh-CN" altLang="en-US">
            <a:solidFill>
              <a:prstClr val="white"/>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宽屏</PresentationFormat>
  <Paragraphs>270</Paragraphs>
  <Slides>0</Slides>
  <Notes>20</Notes>
  <HiddenSlides>0</HiddenSlides>
  <MMClips>2</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21</vt:i4>
      </vt:variant>
    </vt:vector>
  </HeadingPairs>
  <TitlesOfParts>
    <vt:vector size="41" baseType="lpstr">
      <vt:lpstr>Arial</vt:lpstr>
      <vt:lpstr>宋体</vt:lpstr>
      <vt:lpstr>Wingdings</vt:lpstr>
      <vt:lpstr>Lato Light</vt:lpstr>
      <vt:lpstr>Yuanti SC</vt:lpstr>
      <vt:lpstr>微软雅黑</vt:lpstr>
      <vt:lpstr>Calibri</vt:lpstr>
      <vt:lpstr>Helvetica</vt:lpstr>
      <vt:lpstr>Lantinghei SC Demibold</vt:lpstr>
      <vt:lpstr>Open Sans Light</vt:lpstr>
      <vt:lpstr>时尚中黑简体</vt:lpstr>
      <vt:lpstr>Gill Sans</vt:lpstr>
      <vt:lpstr>Source Sans Pro Light</vt:lpstr>
      <vt:lpstr>Open Sans</vt:lpstr>
      <vt:lpstr>Source Sans Pro</vt:lpstr>
      <vt:lpstr>黑体</vt:lpstr>
      <vt:lpstr>Poppins Light</vt:lpstr>
      <vt:lpstr>Montserrat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dc:title>
  <dc:creator>21566820@qq.com</dc:creator>
  <cp:lastModifiedBy>Monika</cp:lastModifiedBy>
  <cp:revision>41</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2052-8.6.0</vt:lpwstr>
  </property>
</Properties>
</file>